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96" r:id="rId3"/>
    <p:sldId id="261" r:id="rId4"/>
    <p:sldId id="298" r:id="rId5"/>
    <p:sldId id="328" r:id="rId6"/>
    <p:sldId id="316" r:id="rId7"/>
    <p:sldId id="319" r:id="rId8"/>
    <p:sldId id="320" r:id="rId9"/>
    <p:sldId id="371" r:id="rId10"/>
    <p:sldId id="332" r:id="rId11"/>
    <p:sldId id="330" r:id="rId12"/>
    <p:sldId id="357" r:id="rId13"/>
    <p:sldId id="321" r:id="rId14"/>
    <p:sldId id="333" r:id="rId15"/>
    <p:sldId id="335" r:id="rId16"/>
    <p:sldId id="334" r:id="rId17"/>
    <p:sldId id="340" r:id="rId18"/>
    <p:sldId id="311" r:id="rId19"/>
    <p:sldId id="346" r:id="rId20"/>
    <p:sldId id="342" r:id="rId21"/>
    <p:sldId id="343" r:id="rId22"/>
    <p:sldId id="344" r:id="rId23"/>
    <p:sldId id="345" r:id="rId24"/>
    <p:sldId id="347" r:id="rId25"/>
    <p:sldId id="338" r:id="rId26"/>
    <p:sldId id="317" r:id="rId27"/>
    <p:sldId id="318" r:id="rId28"/>
    <p:sldId id="302" r:id="rId29"/>
    <p:sldId id="305" r:id="rId30"/>
    <p:sldId id="306" r:id="rId31"/>
    <p:sldId id="360" r:id="rId32"/>
    <p:sldId id="361" r:id="rId33"/>
    <p:sldId id="336" r:id="rId34"/>
    <p:sldId id="322" r:id="rId35"/>
    <p:sldId id="337" r:id="rId36"/>
    <p:sldId id="307" r:id="rId37"/>
    <p:sldId id="312" r:id="rId38"/>
    <p:sldId id="313" r:id="rId39"/>
    <p:sldId id="359" r:id="rId40"/>
    <p:sldId id="339" r:id="rId41"/>
    <p:sldId id="358" r:id="rId42"/>
    <p:sldId id="362" r:id="rId43"/>
    <p:sldId id="309" r:id="rId44"/>
    <p:sldId id="363" r:id="rId45"/>
    <p:sldId id="329" r:id="rId46"/>
    <p:sldId id="341" r:id="rId47"/>
    <p:sldId id="348" r:id="rId48"/>
    <p:sldId id="349" r:id="rId49"/>
    <p:sldId id="350" r:id="rId50"/>
    <p:sldId id="351" r:id="rId51"/>
    <p:sldId id="352" r:id="rId52"/>
    <p:sldId id="353" r:id="rId53"/>
    <p:sldId id="355" r:id="rId54"/>
    <p:sldId id="356" r:id="rId55"/>
    <p:sldId id="364" r:id="rId56"/>
    <p:sldId id="259" r:id="rId57"/>
    <p:sldId id="366" r:id="rId58"/>
    <p:sldId id="367" r:id="rId59"/>
    <p:sldId id="368" r:id="rId60"/>
    <p:sldId id="369" r:id="rId61"/>
    <p:sldId id="370" r:id="rId62"/>
  </p:sldIdLst>
  <p:sldSz cx="12192000" cy="6858000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68873" autoAdjust="0"/>
  </p:normalViewPr>
  <p:slideViewPr>
    <p:cSldViewPr snapToGrid="0">
      <p:cViewPr varScale="1">
        <p:scale>
          <a:sx n="69" d="100"/>
          <a:sy n="69" d="100"/>
        </p:scale>
        <p:origin x="756" y="52"/>
      </p:cViewPr>
      <p:guideLst/>
    </p:cSldViewPr>
  </p:slideViewPr>
  <p:outlineViewPr>
    <p:cViewPr>
      <p:scale>
        <a:sx n="33" d="100"/>
        <a:sy n="33" d="100"/>
      </p:scale>
      <p:origin x="0" y="-6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3-47D5-86CD-A7BAC1C52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3-47D5-86CD-A7BAC1C52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3-47D5-86CD-A7BAC1C52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3-47D5-86CD-A7BAC1C52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73-47D5-86CD-A7BAC1C52B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73-47D5-86CD-A7BAC1C52B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73-47D5-86CD-A7BAC1C52B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73-47D5-86CD-A7BAC1C52BD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173-47D5-86CD-A7BAC1C52BD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173-47D5-86CD-A7BAC1C52BD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173-47D5-86CD-A7BAC1C52BD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173-47D5-86CD-A7BAC1C52BD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173-47D5-86CD-A7BAC1C52BD0}"/>
              </c:ext>
            </c:extLst>
          </c:dPt>
          <c:cat>
            <c:strRef>
              <c:f>Blad1!$A$2:$A$14</c:f>
              <c:strCache>
                <c:ptCount val="13"/>
                <c:pt idx="0">
                  <c:v>Wordpress</c:v>
                </c:pt>
                <c:pt idx="1">
                  <c:v>Joomla</c:v>
                </c:pt>
                <c:pt idx="2">
                  <c:v>Drupal</c:v>
                </c:pt>
                <c:pt idx="3">
                  <c:v>TYPO3</c:v>
                </c:pt>
                <c:pt idx="4">
                  <c:v>Squarespace</c:v>
                </c:pt>
                <c:pt idx="5">
                  <c:v>Wix</c:v>
                </c:pt>
                <c:pt idx="6">
                  <c:v>DNN</c:v>
                </c:pt>
                <c:pt idx="7">
                  <c:v>Sitefinity</c:v>
                </c:pt>
                <c:pt idx="8">
                  <c:v>Weebly</c:v>
                </c:pt>
                <c:pt idx="9">
                  <c:v>Sitecore</c:v>
                </c:pt>
                <c:pt idx="10">
                  <c:v>Kentico</c:v>
                </c:pt>
                <c:pt idx="11">
                  <c:v>Umbraco</c:v>
                </c:pt>
                <c:pt idx="12">
                  <c:v>Epi server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59</c:v>
                </c:pt>
                <c:pt idx="1">
                  <c:v>7</c:v>
                </c:pt>
                <c:pt idx="2">
                  <c:v>4.7</c:v>
                </c:pt>
                <c:pt idx="3">
                  <c:v>1.5</c:v>
                </c:pt>
                <c:pt idx="4">
                  <c:v>1.2</c:v>
                </c:pt>
                <c:pt idx="5">
                  <c:v>0.7</c:v>
                </c:pt>
                <c:pt idx="6">
                  <c:v>0.5</c:v>
                </c:pt>
                <c:pt idx="7">
                  <c:v>0.5</c:v>
                </c:pt>
                <c:pt idx="8">
                  <c:v>0.4</c:v>
                </c:pt>
                <c:pt idx="9">
                  <c:v>0.2</c:v>
                </c:pt>
                <c:pt idx="10">
                  <c:v>0.2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E-4E68-A68F-AE3A577DD5C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Absolute aantallen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173-47D5-86CD-A7BAC1C52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173-47D5-86CD-A7BAC1C52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173-47D5-86CD-A7BAC1C52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173-47D5-86CD-A7BAC1C52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173-47D5-86CD-A7BAC1C52B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173-47D5-86CD-A7BAC1C52B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173-47D5-86CD-A7BAC1C52B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173-47D5-86CD-A7BAC1C52BD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173-47D5-86CD-A7BAC1C52BD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173-47D5-86CD-A7BAC1C52BD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173-47D5-86CD-A7BAC1C52BD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A173-47D5-86CD-A7BAC1C52BD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A173-47D5-86CD-A7BAC1C52BD0}"/>
              </c:ext>
            </c:extLst>
          </c:dPt>
          <c:cat>
            <c:strRef>
              <c:f>Blad1!$A$2:$A$14</c:f>
              <c:strCache>
                <c:ptCount val="13"/>
                <c:pt idx="0">
                  <c:v>Wordpress</c:v>
                </c:pt>
                <c:pt idx="1">
                  <c:v>Joomla</c:v>
                </c:pt>
                <c:pt idx="2">
                  <c:v>Drupal</c:v>
                </c:pt>
                <c:pt idx="3">
                  <c:v>TYPO3</c:v>
                </c:pt>
                <c:pt idx="4">
                  <c:v>Squarespace</c:v>
                </c:pt>
                <c:pt idx="5">
                  <c:v>Wix</c:v>
                </c:pt>
                <c:pt idx="6">
                  <c:v>DNN</c:v>
                </c:pt>
                <c:pt idx="7">
                  <c:v>Sitefinity</c:v>
                </c:pt>
                <c:pt idx="8">
                  <c:v>Weebly</c:v>
                </c:pt>
                <c:pt idx="9">
                  <c:v>Sitecore</c:v>
                </c:pt>
                <c:pt idx="10">
                  <c:v>Kentico</c:v>
                </c:pt>
                <c:pt idx="11">
                  <c:v>Umbraco</c:v>
                </c:pt>
                <c:pt idx="12">
                  <c:v>Epi server</c:v>
                </c:pt>
              </c:strCache>
            </c:strRef>
          </c:cat>
          <c:val>
            <c:numRef>
              <c:f>Blad1!$C$2:$C$14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A81E-4E68-A68F-AE3A577DD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Market share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73-47D5-86CD-A7BAC1C52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73-47D5-86CD-A7BAC1C52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73-47D5-86CD-A7BAC1C52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73-47D5-86CD-A7BAC1C52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73-47D5-86CD-A7BAC1C52B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73-47D5-86CD-A7BAC1C52B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73-47D5-86CD-A7BAC1C52B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73-47D5-86CD-A7BAC1C52BD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173-47D5-86CD-A7BAC1C52BD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173-47D5-86CD-A7BAC1C52BD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173-47D5-86CD-A7BAC1C52BD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173-47D5-86CD-A7BAC1C52BD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173-47D5-86CD-A7BAC1C52BD0}"/>
              </c:ext>
            </c:extLst>
          </c:dPt>
          <c:cat>
            <c:strRef>
              <c:f>Blad1!$A$2:$A$14</c:f>
              <c:strCache>
                <c:ptCount val="13"/>
                <c:pt idx="0">
                  <c:v>Wordpress</c:v>
                </c:pt>
                <c:pt idx="1">
                  <c:v>Joomla</c:v>
                </c:pt>
                <c:pt idx="2">
                  <c:v>Drupal</c:v>
                </c:pt>
                <c:pt idx="3">
                  <c:v>TYPO3</c:v>
                </c:pt>
                <c:pt idx="4">
                  <c:v>Squarespace</c:v>
                </c:pt>
                <c:pt idx="5">
                  <c:v>Wix</c:v>
                </c:pt>
                <c:pt idx="6">
                  <c:v>DNN</c:v>
                </c:pt>
                <c:pt idx="7">
                  <c:v>Sitefinity</c:v>
                </c:pt>
                <c:pt idx="8">
                  <c:v>Weebly</c:v>
                </c:pt>
                <c:pt idx="9">
                  <c:v>Sitecore</c:v>
                </c:pt>
                <c:pt idx="10">
                  <c:v>Kentico</c:v>
                </c:pt>
                <c:pt idx="11">
                  <c:v>Umbraco</c:v>
                </c:pt>
                <c:pt idx="12">
                  <c:v>Epi server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59</c:v>
                </c:pt>
                <c:pt idx="1">
                  <c:v>7</c:v>
                </c:pt>
                <c:pt idx="2">
                  <c:v>4.7</c:v>
                </c:pt>
                <c:pt idx="3">
                  <c:v>1.5</c:v>
                </c:pt>
                <c:pt idx="4">
                  <c:v>1.2</c:v>
                </c:pt>
                <c:pt idx="5">
                  <c:v>0.7</c:v>
                </c:pt>
                <c:pt idx="6">
                  <c:v>0.5</c:v>
                </c:pt>
                <c:pt idx="7">
                  <c:v>0.5</c:v>
                </c:pt>
                <c:pt idx="8">
                  <c:v>0.4</c:v>
                </c:pt>
                <c:pt idx="9">
                  <c:v>0.2</c:v>
                </c:pt>
                <c:pt idx="10">
                  <c:v>0.2</c:v>
                </c:pt>
                <c:pt idx="1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1E-4E68-A68F-AE3A577DD5C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Absolute aantallen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173-47D5-86CD-A7BAC1C52B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173-47D5-86CD-A7BAC1C52B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173-47D5-86CD-A7BAC1C52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173-47D5-86CD-A7BAC1C52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173-47D5-86CD-A7BAC1C52B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173-47D5-86CD-A7BAC1C52B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173-47D5-86CD-A7BAC1C52B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173-47D5-86CD-A7BAC1C52BD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173-47D5-86CD-A7BAC1C52BD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173-47D5-86CD-A7BAC1C52BD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173-47D5-86CD-A7BAC1C52BD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A173-47D5-86CD-A7BAC1C52BD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A173-47D5-86CD-A7BAC1C52BD0}"/>
              </c:ext>
            </c:extLst>
          </c:dPt>
          <c:cat>
            <c:strRef>
              <c:f>Blad1!$A$2:$A$14</c:f>
              <c:strCache>
                <c:ptCount val="13"/>
                <c:pt idx="0">
                  <c:v>Wordpress</c:v>
                </c:pt>
                <c:pt idx="1">
                  <c:v>Joomla</c:v>
                </c:pt>
                <c:pt idx="2">
                  <c:v>Drupal</c:v>
                </c:pt>
                <c:pt idx="3">
                  <c:v>TYPO3</c:v>
                </c:pt>
                <c:pt idx="4">
                  <c:v>Squarespace</c:v>
                </c:pt>
                <c:pt idx="5">
                  <c:v>Wix</c:v>
                </c:pt>
                <c:pt idx="6">
                  <c:v>DNN</c:v>
                </c:pt>
                <c:pt idx="7">
                  <c:v>Sitefinity</c:v>
                </c:pt>
                <c:pt idx="8">
                  <c:v>Weebly</c:v>
                </c:pt>
                <c:pt idx="9">
                  <c:v>Sitecore</c:v>
                </c:pt>
                <c:pt idx="10">
                  <c:v>Kentico</c:v>
                </c:pt>
                <c:pt idx="11">
                  <c:v>Umbraco</c:v>
                </c:pt>
                <c:pt idx="12">
                  <c:v>Epi server</c:v>
                </c:pt>
              </c:strCache>
            </c:strRef>
          </c:cat>
          <c:val>
            <c:numRef>
              <c:f>Blad1!$C$2:$C$14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A81E-4E68-A68F-AE3A577DD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B68B480-B4A8-4F03-98B8-B9BB2370B550}" type="datetimeFigureOut">
              <a:rPr lang="nl-NL" smtClean="0"/>
              <a:t>25-5-2017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0D390BF-6A45-4009-BA96-3230DDA847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2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51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64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624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Nobody</a:t>
            </a:r>
            <a:r>
              <a:rPr lang="nl-NL" dirty="0"/>
              <a:t> </a:t>
            </a:r>
            <a:r>
              <a:rPr lang="nl-NL" dirty="0" err="1"/>
              <a:t>buys</a:t>
            </a:r>
            <a:r>
              <a:rPr lang="nl-NL" dirty="0"/>
              <a:t> DNN</a:t>
            </a:r>
          </a:p>
          <a:p>
            <a:r>
              <a:rPr lang="nl-NL" dirty="0"/>
              <a:t>I have never lost a pitch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customer </a:t>
            </a:r>
            <a:r>
              <a:rPr lang="nl-NL" dirty="0" err="1"/>
              <a:t>didn’t</a:t>
            </a:r>
            <a:r>
              <a:rPr lang="nl-NL" dirty="0"/>
              <a:t> want DNN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573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774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100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14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(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choose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platform </a:t>
            </a:r>
            <a:r>
              <a:rPr lang="nl-NL" dirty="0" err="1"/>
              <a:t>that</a:t>
            </a:r>
            <a:r>
              <a:rPr lang="nl-NL" dirty="0"/>
              <a:t> 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, </a:t>
            </a:r>
            <a:r>
              <a:rPr lang="nl-NL" dirty="0" err="1"/>
              <a:t>you</a:t>
            </a:r>
            <a:r>
              <a:rPr lang="nl-NL" dirty="0"/>
              <a:t> take a </a:t>
            </a:r>
            <a:r>
              <a:rPr lang="nl-NL" dirty="0" err="1"/>
              <a:t>huge</a:t>
            </a:r>
            <a:r>
              <a:rPr lang="nl-NL" dirty="0"/>
              <a:t> risk)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676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Lincare.com</a:t>
            </a:r>
          </a:p>
          <a:p>
            <a:r>
              <a:rPr lang="nl-NL" dirty="0"/>
              <a:t>Spine.org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15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Lincare.com</a:t>
            </a:r>
          </a:p>
          <a:p>
            <a:r>
              <a:rPr lang="nl-NL" dirty="0"/>
              <a:t>Spine.org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50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03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Without sponsors </a:t>
            </a:r>
            <a:r>
              <a:rPr lang="nl-NL" dirty="0" err="1"/>
              <a:t>this</a:t>
            </a:r>
            <a:r>
              <a:rPr lang="nl-NL" dirty="0"/>
              <a:t> event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exist</a:t>
            </a:r>
            <a:r>
              <a:rPr lang="nl-NL" dirty="0"/>
              <a:t>. </a:t>
            </a:r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you’re</a:t>
            </a:r>
            <a:r>
              <a:rPr lang="nl-NL" dirty="0"/>
              <a:t> up here: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thanks</a:t>
            </a:r>
            <a:r>
              <a:rPr lang="nl-NL" dirty="0"/>
              <a:t>!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you’re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: </a:t>
            </a:r>
            <a:r>
              <a:rPr lang="nl-NL" dirty="0" err="1"/>
              <a:t>consider</a:t>
            </a:r>
            <a:r>
              <a:rPr lang="nl-NL" dirty="0"/>
              <a:t> a </a:t>
            </a:r>
            <a:r>
              <a:rPr lang="nl-NL" dirty="0" err="1"/>
              <a:t>sponsorship</a:t>
            </a:r>
            <a:r>
              <a:rPr lang="nl-NL" baseline="0" dirty="0"/>
              <a:t> next </a:t>
            </a:r>
            <a:r>
              <a:rPr lang="nl-NL" baseline="0" dirty="0" err="1"/>
              <a:t>year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330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995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663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78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4680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People </a:t>
            </a:r>
            <a:r>
              <a:rPr lang="nl-NL" dirty="0" err="1"/>
              <a:t>who</a:t>
            </a:r>
            <a:r>
              <a:rPr lang="nl-NL" dirty="0"/>
              <a:t> like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mirror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this</a:t>
            </a:r>
            <a:r>
              <a:rPr lang="nl-NL" dirty="0"/>
              <a:t> in </a:t>
            </a:r>
            <a:r>
              <a:rPr lang="nl-NL" dirty="0" err="1"/>
              <a:t>acting</a:t>
            </a:r>
            <a:r>
              <a:rPr lang="nl-NL" dirty="0"/>
              <a:t> or </a:t>
            </a: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words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053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5734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197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733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418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46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2006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72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694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772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56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148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799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455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390BF-6A45-4009-BA96-3230DDA847F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4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03300" y="1651000"/>
            <a:ext cx="9144000" cy="1257300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 noProof="0" dirty="0"/>
              <a:t>Session Title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003300" y="33607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Name</a:t>
            </a:r>
          </a:p>
          <a:p>
            <a:r>
              <a:rPr lang="en-US" noProof="0" dirty="0"/>
              <a:t>Company</a:t>
            </a:r>
          </a:p>
          <a:p>
            <a:r>
              <a:rPr lang="en-US" noProof="0" dirty="0"/>
              <a:t>Contact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"/>
          <a:stretch/>
        </p:blipFill>
        <p:spPr>
          <a:xfrm>
            <a:off x="520702" y="334214"/>
            <a:ext cx="1997597" cy="5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2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Title of the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469900" y="901700"/>
            <a:ext cx="10769600" cy="5170885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</p:spTree>
    <p:extLst>
      <p:ext uri="{BB962C8B-B14F-4D97-AF65-F5344CB8AC3E}">
        <p14:creationId xmlns:p14="http://schemas.microsoft.com/office/powerpoint/2010/main" val="146029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Title of the Slide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469900" y="901700"/>
            <a:ext cx="5549900" cy="5275263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901700"/>
            <a:ext cx="5664200" cy="5275263"/>
          </a:xfrm>
        </p:spPr>
        <p:txBody>
          <a:bodyPr/>
          <a:lstStyle/>
          <a:p>
            <a:pPr lvl="0"/>
            <a:r>
              <a:rPr lang="en-US" noProof="0" dirty="0"/>
              <a:t>Important point</a:t>
            </a:r>
          </a:p>
          <a:p>
            <a:pPr lvl="1"/>
            <a:r>
              <a:rPr lang="en-US" noProof="0" dirty="0"/>
              <a:t>Second level text</a:t>
            </a:r>
          </a:p>
          <a:p>
            <a:pPr lvl="2"/>
            <a:r>
              <a:rPr lang="en-US" noProof="0" dirty="0"/>
              <a:t>Third level text</a:t>
            </a:r>
          </a:p>
          <a:p>
            <a:pPr lvl="3"/>
            <a:r>
              <a:rPr lang="en-US" noProof="0" dirty="0"/>
              <a:t>Some more text</a:t>
            </a:r>
          </a:p>
          <a:p>
            <a:pPr lvl="4"/>
            <a:r>
              <a:rPr lang="en-US" noProof="0" dirty="0"/>
              <a:t>That should not be that much important</a:t>
            </a:r>
          </a:p>
        </p:txBody>
      </p:sp>
    </p:spTree>
    <p:extLst>
      <p:ext uri="{BB962C8B-B14F-4D97-AF65-F5344CB8AC3E}">
        <p14:creationId xmlns:p14="http://schemas.microsoft.com/office/powerpoint/2010/main" val="562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3346450" y="2174478"/>
            <a:ext cx="596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noProof="0" dirty="0"/>
              <a:t>Questions?</a:t>
            </a: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469900" y="5294650"/>
            <a:ext cx="1172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noProof="0" dirty="0"/>
              <a:t>Please remember to evaluate the session</a:t>
            </a:r>
            <a:r>
              <a:rPr lang="en-US" sz="2400" baseline="0" noProof="0" dirty="0"/>
              <a:t> online</a:t>
            </a:r>
            <a:endParaRPr lang="en-US" sz="2400" noProof="0" dirty="0"/>
          </a:p>
        </p:txBody>
      </p:sp>
    </p:spTree>
    <p:extLst>
      <p:ext uri="{BB962C8B-B14F-4D97-AF65-F5344CB8AC3E}">
        <p14:creationId xmlns:p14="http://schemas.microsoft.com/office/powerpoint/2010/main" val="2763448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6357143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12192000" cy="5008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9900" y="784622"/>
            <a:ext cx="10769600" cy="528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/>
              <a:t>Important</a:t>
            </a:r>
            <a:r>
              <a:rPr lang="es-ES" dirty="0"/>
              <a:t> </a:t>
            </a:r>
            <a:r>
              <a:rPr lang="es-ES" dirty="0" err="1"/>
              <a:t>point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r>
              <a:rPr lang="es-ES" dirty="0"/>
              <a:t> </a:t>
            </a:r>
            <a:r>
              <a:rPr lang="es-ES" dirty="0" err="1"/>
              <a:t>text</a:t>
            </a:r>
            <a:endParaRPr lang="es-ES" dirty="0"/>
          </a:p>
          <a:p>
            <a:pPr lvl="3"/>
            <a:r>
              <a:rPr lang="es-ES" dirty="0" err="1"/>
              <a:t>Some</a:t>
            </a:r>
            <a:r>
              <a:rPr lang="es-ES" dirty="0"/>
              <a:t> more </a:t>
            </a:r>
            <a:r>
              <a:rPr lang="es-ES" dirty="0" err="1"/>
              <a:t>text</a:t>
            </a:r>
            <a:endParaRPr lang="es-ES" dirty="0"/>
          </a:p>
          <a:p>
            <a:pPr lvl="4"/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should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be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 </a:t>
            </a:r>
            <a:r>
              <a:rPr lang="es-ES" dirty="0" err="1"/>
              <a:t>important</a:t>
            </a:r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69900" y="0"/>
            <a:ext cx="11722100" cy="5008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err="1"/>
              <a:t>Title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9" name="Marcador de título 1"/>
          <p:cNvSpPr txBox="1">
            <a:spLocks/>
          </p:cNvSpPr>
          <p:nvPr userDrawn="1"/>
        </p:nvSpPr>
        <p:spPr>
          <a:xfrm>
            <a:off x="469900" y="6464300"/>
            <a:ext cx="2717800" cy="3238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0" dirty="0"/>
              <a:t>#DNNConnect2016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1" y="6480604"/>
            <a:ext cx="1197870" cy="28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4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Selling DNN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Tycho de Waard</a:t>
            </a:r>
          </a:p>
          <a:p>
            <a:r>
              <a:rPr lang="en-US" dirty="0" err="1"/>
              <a:t>Tjep’s</a:t>
            </a:r>
            <a:r>
              <a:rPr lang="en-US" dirty="0"/>
              <a:t> digital agency</a:t>
            </a:r>
          </a:p>
          <a:p>
            <a:r>
              <a:rPr lang="en-US" dirty="0"/>
              <a:t>Tycho@tjeps.com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79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</a:t>
            </a:r>
          </a:p>
        </p:txBody>
      </p:sp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888103"/>
              </p:ext>
            </p:extLst>
          </p:nvPr>
        </p:nvGraphicFramePr>
        <p:xfrm>
          <a:off x="469900" y="901700"/>
          <a:ext cx="1076960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3258087416"/>
                    </a:ext>
                  </a:extLst>
                </a:gridCol>
                <a:gridCol w="3589867">
                  <a:extLst>
                    <a:ext uri="{9D8B030D-6E8A-4147-A177-3AD203B41FA5}">
                      <a16:colId xmlns:a16="http://schemas.microsoft.com/office/drawing/2014/main" val="399045995"/>
                    </a:ext>
                  </a:extLst>
                </a:gridCol>
                <a:gridCol w="3589867">
                  <a:extLst>
                    <a:ext uri="{9D8B030D-6E8A-4147-A177-3AD203B41FA5}">
                      <a16:colId xmlns:a16="http://schemas.microsoft.com/office/drawing/2014/main" val="22313655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CMS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33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Wordpress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54,3%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2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Joomla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9,5%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6,9%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6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Drupal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4,7%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633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TYPO3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147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Squarespace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233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Wix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&lt;0,1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678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Sitefinity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0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Sharepoint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2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Sitecore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31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err="1"/>
                        <a:t>Kentico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0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Umbraco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9893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301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Analysis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 fontScale="92500" lnSpcReduction="10000"/>
          </a:bodyPr>
          <a:lstStyle/>
          <a:p>
            <a:r>
              <a:rPr lang="nl-NL" dirty="0" err="1"/>
              <a:t>Wordpress</a:t>
            </a:r>
            <a:r>
              <a:rPr lang="nl-NL" dirty="0"/>
              <a:t> </a:t>
            </a:r>
            <a:r>
              <a:rPr lang="nl-NL" dirty="0" err="1"/>
              <a:t>domination</a:t>
            </a:r>
            <a:endParaRPr lang="nl-NL" dirty="0"/>
          </a:p>
          <a:p>
            <a:r>
              <a:rPr lang="nl-NL" dirty="0"/>
              <a:t>DNN </a:t>
            </a:r>
            <a:r>
              <a:rPr lang="nl-NL" dirty="0" err="1"/>
              <a:t>highest</a:t>
            </a:r>
            <a:r>
              <a:rPr lang="nl-NL" dirty="0"/>
              <a:t> .NET CMS </a:t>
            </a:r>
          </a:p>
          <a:p>
            <a:r>
              <a:rPr lang="nl-NL" dirty="0"/>
              <a:t>Old stuff (front page) </a:t>
            </a:r>
            <a:r>
              <a:rPr lang="nl-NL" dirty="0" err="1"/>
              <a:t>lingering</a:t>
            </a:r>
            <a:endParaRPr lang="nl-NL" dirty="0"/>
          </a:p>
          <a:p>
            <a:r>
              <a:rPr lang="nl-NL" dirty="0"/>
              <a:t>2% is .NET</a:t>
            </a:r>
          </a:p>
          <a:p>
            <a:pPr lvl="1"/>
            <a:r>
              <a:rPr lang="nl-NL" dirty="0"/>
              <a:t>DNN</a:t>
            </a:r>
          </a:p>
          <a:p>
            <a:pPr lvl="1"/>
            <a:r>
              <a:rPr lang="nl-NL" dirty="0" err="1"/>
              <a:t>Sitefinity</a:t>
            </a:r>
            <a:endParaRPr lang="nl-NL" dirty="0"/>
          </a:p>
          <a:p>
            <a:pPr lvl="1"/>
            <a:r>
              <a:rPr lang="nl-NL" dirty="0" err="1"/>
              <a:t>Sharepoint</a:t>
            </a:r>
            <a:endParaRPr lang="nl-NL" dirty="0"/>
          </a:p>
          <a:p>
            <a:pPr lvl="1"/>
            <a:r>
              <a:rPr lang="nl-NL" dirty="0" err="1"/>
              <a:t>Sitecore</a:t>
            </a:r>
            <a:endParaRPr lang="nl-NL" dirty="0"/>
          </a:p>
          <a:p>
            <a:pPr lvl="1"/>
            <a:r>
              <a:rPr lang="nl-NL" dirty="0" err="1"/>
              <a:t>Kentico</a:t>
            </a:r>
            <a:endParaRPr lang="nl-NL" dirty="0"/>
          </a:p>
          <a:p>
            <a:pPr lvl="1"/>
            <a:r>
              <a:rPr lang="nl-NL" dirty="0" err="1"/>
              <a:t>nopCommerce</a:t>
            </a:r>
            <a:endParaRPr lang="nl-NL" dirty="0"/>
          </a:p>
          <a:p>
            <a:pPr lvl="1"/>
            <a:r>
              <a:rPr lang="nl-NL" dirty="0" err="1"/>
              <a:t>Ektron</a:t>
            </a:r>
            <a:r>
              <a:rPr lang="nl-NL" dirty="0"/>
              <a:t> (</a:t>
            </a:r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EPIserver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Umbraco</a:t>
            </a:r>
            <a:endParaRPr lang="nl-NL" dirty="0"/>
          </a:p>
          <a:p>
            <a:pPr lvl="1"/>
            <a:r>
              <a:rPr lang="nl-NL" dirty="0" err="1"/>
              <a:t>Orchard</a:t>
            </a:r>
            <a:endParaRPr lang="nl-NL" dirty="0"/>
          </a:p>
          <a:p>
            <a:pPr lvl="1"/>
            <a:r>
              <a:rPr lang="nl-NL" dirty="0" err="1"/>
              <a:t>EPIserver</a:t>
            </a: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32862" r="14983" b="10657"/>
          <a:stretch/>
        </p:blipFill>
        <p:spPr>
          <a:xfrm>
            <a:off x="5698948" y="596901"/>
            <a:ext cx="6308325" cy="35040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96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 major trends </a:t>
            </a:r>
            <a:r>
              <a:rPr lang="nl-NL" dirty="0" err="1"/>
              <a:t>advanced</a:t>
            </a:r>
            <a:r>
              <a:rPr lang="nl-NL" dirty="0"/>
              <a:t> CMS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/>
          </a:bodyPr>
          <a:lstStyle/>
          <a:p>
            <a:r>
              <a:rPr lang="nl-NL" dirty="0" err="1"/>
              <a:t>Richer</a:t>
            </a:r>
            <a:r>
              <a:rPr lang="nl-NL" dirty="0"/>
              <a:t> </a:t>
            </a:r>
            <a:r>
              <a:rPr lang="nl-NL" dirty="0" err="1"/>
              <a:t>functionality</a:t>
            </a:r>
            <a:endParaRPr lang="nl-NL" dirty="0"/>
          </a:p>
          <a:p>
            <a:pPr lvl="1"/>
            <a:r>
              <a:rPr lang="nl-NL" dirty="0" err="1"/>
              <a:t>Personas</a:t>
            </a:r>
            <a:endParaRPr lang="nl-NL" dirty="0"/>
          </a:p>
          <a:p>
            <a:pPr lvl="1"/>
            <a:r>
              <a:rPr lang="nl-NL" dirty="0"/>
              <a:t>Smart content</a:t>
            </a:r>
          </a:p>
          <a:p>
            <a:pPr lvl="1"/>
            <a:r>
              <a:rPr lang="nl-NL" dirty="0"/>
              <a:t>Multi </a:t>
            </a:r>
            <a:r>
              <a:rPr lang="nl-NL" dirty="0" err="1"/>
              <a:t>channel</a:t>
            </a:r>
            <a:endParaRPr lang="nl-NL" dirty="0"/>
          </a:p>
          <a:p>
            <a:pPr lvl="1"/>
            <a:r>
              <a:rPr lang="nl-NL" dirty="0"/>
              <a:t>Online marketingsupport</a:t>
            </a:r>
          </a:p>
          <a:p>
            <a:pPr lvl="1"/>
            <a:r>
              <a:rPr lang="nl-NL" dirty="0" err="1"/>
              <a:t>Connecting</a:t>
            </a:r>
            <a:r>
              <a:rPr lang="nl-NL" dirty="0"/>
              <a:t> </a:t>
            </a:r>
            <a:r>
              <a:rPr lang="nl-NL" dirty="0" err="1"/>
              <a:t>third</a:t>
            </a:r>
            <a:r>
              <a:rPr lang="nl-NL" dirty="0"/>
              <a:t> party</a:t>
            </a:r>
          </a:p>
          <a:p>
            <a:pPr lvl="1"/>
            <a:r>
              <a:rPr lang="nl-NL" dirty="0"/>
              <a:t>360 </a:t>
            </a:r>
            <a:r>
              <a:rPr lang="nl-NL" dirty="0" err="1"/>
              <a:t>degree</a:t>
            </a:r>
            <a:r>
              <a:rPr lang="nl-NL" dirty="0"/>
              <a:t> </a:t>
            </a:r>
            <a:r>
              <a:rPr lang="nl-NL" dirty="0" err="1"/>
              <a:t>visitor</a:t>
            </a:r>
            <a:r>
              <a:rPr lang="nl-NL" dirty="0"/>
              <a:t> / customer view</a:t>
            </a:r>
          </a:p>
          <a:p>
            <a:endParaRPr lang="nl-NL" dirty="0"/>
          </a:p>
          <a:p>
            <a:r>
              <a:rPr lang="nl-NL" dirty="0" err="1"/>
              <a:t>Headless</a:t>
            </a:r>
            <a:r>
              <a:rPr lang="nl-NL" dirty="0"/>
              <a:t> CMS / </a:t>
            </a:r>
            <a:r>
              <a:rPr lang="nl-NL" dirty="0" err="1"/>
              <a:t>decoupled</a:t>
            </a:r>
            <a:r>
              <a:rPr lang="nl-NL" dirty="0"/>
              <a:t> CMS / API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6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competition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/>
          </a:bodyPr>
          <a:lstStyle/>
          <a:p>
            <a:r>
              <a:rPr lang="nl-NL" dirty="0"/>
              <a:t>Business extension</a:t>
            </a:r>
          </a:p>
          <a:p>
            <a:pPr lvl="1"/>
            <a:r>
              <a:rPr lang="nl-NL" dirty="0"/>
              <a:t>Salesforce: portal </a:t>
            </a:r>
            <a:r>
              <a:rPr lang="nl-NL" dirty="0" err="1"/>
              <a:t>experience</a:t>
            </a:r>
            <a:br>
              <a:rPr lang="nl-NL" dirty="0"/>
            </a:br>
            <a:endParaRPr lang="nl-NL" dirty="0"/>
          </a:p>
          <a:p>
            <a:r>
              <a:rPr lang="nl-NL" dirty="0"/>
              <a:t>Website builders </a:t>
            </a:r>
          </a:p>
          <a:p>
            <a:pPr lvl="1"/>
            <a:r>
              <a:rPr lang="nl-NL" dirty="0" err="1"/>
              <a:t>Wix</a:t>
            </a:r>
            <a:r>
              <a:rPr lang="nl-NL" dirty="0"/>
              <a:t>, </a:t>
            </a:r>
            <a:r>
              <a:rPr lang="nl-NL" dirty="0" err="1"/>
              <a:t>Weebly</a:t>
            </a:r>
            <a:r>
              <a:rPr lang="nl-NL" dirty="0"/>
              <a:t>, Squarespace…</a:t>
            </a:r>
            <a:br>
              <a:rPr lang="nl-NL" dirty="0"/>
            </a:br>
            <a:endParaRPr lang="nl-NL" dirty="0"/>
          </a:p>
          <a:p>
            <a:r>
              <a:rPr lang="nl-NL" dirty="0"/>
              <a:t>E-commerce </a:t>
            </a:r>
          </a:p>
          <a:p>
            <a:pPr lvl="1"/>
            <a:r>
              <a:rPr lang="nl-NL" dirty="0" err="1"/>
              <a:t>Magento</a:t>
            </a:r>
            <a:r>
              <a:rPr lang="nl-NL" dirty="0"/>
              <a:t> / </a:t>
            </a:r>
            <a:r>
              <a:rPr lang="nl-NL" dirty="0" err="1"/>
              <a:t>Shopify</a:t>
            </a:r>
            <a:r>
              <a:rPr lang="nl-NL" dirty="0"/>
              <a:t> </a:t>
            </a:r>
            <a:r>
              <a:rPr lang="nl-NL" dirty="0" err="1"/>
              <a:t>Opencart</a:t>
            </a:r>
            <a:r>
              <a:rPr lang="nl-NL" dirty="0"/>
              <a:t>: </a:t>
            </a:r>
            <a:r>
              <a:rPr lang="nl-NL" dirty="0" err="1"/>
              <a:t>Custom</a:t>
            </a:r>
            <a:r>
              <a:rPr lang="nl-NL" dirty="0"/>
              <a:t> pages on top of a shop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19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competition</a:t>
            </a:r>
            <a:r>
              <a:rPr lang="nl-NL" dirty="0"/>
              <a:t>: business extension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1"/>
            <a:ext cx="10769600" cy="183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Process</a:t>
            </a:r>
            <a:r>
              <a:rPr lang="nl-NL" dirty="0"/>
              <a:t> first, customer </a:t>
            </a:r>
            <a:r>
              <a:rPr lang="nl-NL" dirty="0" err="1"/>
              <a:t>centric</a:t>
            </a:r>
            <a:r>
              <a:rPr lang="nl-NL" dirty="0"/>
              <a:t>, data </a:t>
            </a:r>
            <a:r>
              <a:rPr lang="nl-NL" dirty="0" err="1"/>
              <a:t>driven</a:t>
            </a:r>
            <a:r>
              <a:rPr lang="nl-NL" dirty="0"/>
              <a:t> </a:t>
            </a:r>
            <a:r>
              <a:rPr lang="nl-NL" dirty="0" err="1"/>
              <a:t>experience</a:t>
            </a:r>
            <a:r>
              <a:rPr lang="nl-NL" dirty="0"/>
              <a:t>…sounds </a:t>
            </a:r>
            <a:r>
              <a:rPr lang="nl-NL" dirty="0" err="1"/>
              <a:t>great</a:t>
            </a:r>
            <a:r>
              <a:rPr lang="nl-NL" dirty="0"/>
              <a:t>. Just a few more content pages.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9900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Plus</a:t>
            </a:r>
          </a:p>
          <a:p>
            <a:r>
              <a:rPr lang="nl-NL" dirty="0"/>
              <a:t>1 platform</a:t>
            </a:r>
          </a:p>
          <a:p>
            <a:r>
              <a:rPr lang="nl-NL" dirty="0"/>
              <a:t>Strategic view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942446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Con</a:t>
            </a:r>
          </a:p>
          <a:p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 CRM is a big deal. </a:t>
            </a:r>
            <a:r>
              <a:rPr lang="nl-NL" dirty="0" err="1"/>
              <a:t>Mapping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online customer is </a:t>
            </a:r>
            <a:r>
              <a:rPr lang="nl-NL" dirty="0" err="1"/>
              <a:t>worse</a:t>
            </a:r>
            <a:r>
              <a:rPr lang="nl-NL" dirty="0"/>
              <a:t>.</a:t>
            </a:r>
          </a:p>
          <a:p>
            <a:r>
              <a:rPr lang="nl-NL" dirty="0" err="1"/>
              <a:t>Either</a:t>
            </a:r>
            <a:r>
              <a:rPr lang="nl-NL" dirty="0"/>
              <a:t> </a:t>
            </a:r>
            <a:r>
              <a:rPr lang="nl-NL" dirty="0" err="1"/>
              <a:t>tremendous</a:t>
            </a:r>
            <a:r>
              <a:rPr lang="nl-NL" dirty="0"/>
              <a:t> </a:t>
            </a:r>
            <a:r>
              <a:rPr lang="nl-NL" dirty="0" err="1"/>
              <a:t>costs</a:t>
            </a:r>
            <a:r>
              <a:rPr lang="nl-NL" dirty="0"/>
              <a:t> or </a:t>
            </a:r>
            <a:r>
              <a:rPr lang="nl-NL" dirty="0" err="1"/>
              <a:t>awful</a:t>
            </a:r>
            <a:r>
              <a:rPr lang="nl-NL" dirty="0"/>
              <a:t> user </a:t>
            </a:r>
            <a:r>
              <a:rPr lang="nl-NL" dirty="0" err="1"/>
              <a:t>experience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69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competition</a:t>
            </a:r>
            <a:r>
              <a:rPr lang="nl-NL" dirty="0"/>
              <a:t>: website builders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1"/>
            <a:ext cx="10769600" cy="183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Website builders are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competition</a:t>
            </a:r>
            <a:r>
              <a:rPr lang="nl-NL" dirty="0"/>
              <a:t> in </a:t>
            </a:r>
            <a:r>
              <a:rPr lang="nl-NL" dirty="0" err="1"/>
              <a:t>very</a:t>
            </a:r>
            <a:r>
              <a:rPr lang="nl-NL" dirty="0"/>
              <a:t> small </a:t>
            </a:r>
            <a:r>
              <a:rPr lang="nl-NL" dirty="0" err="1"/>
              <a:t>projects</a:t>
            </a:r>
            <a:r>
              <a:rPr lang="nl-NL" dirty="0"/>
              <a:t>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business </a:t>
            </a:r>
            <a:r>
              <a:rPr lang="nl-NL" dirty="0" err="1"/>
              <a:t>owner</a:t>
            </a:r>
            <a:r>
              <a:rPr lang="nl-NL" dirty="0"/>
              <a:t> wants </a:t>
            </a:r>
            <a:r>
              <a:rPr lang="nl-NL" dirty="0" err="1"/>
              <a:t>to</a:t>
            </a:r>
            <a:r>
              <a:rPr lang="nl-NL" dirty="0"/>
              <a:t> do </a:t>
            </a: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him</a:t>
            </a:r>
            <a:r>
              <a:rPr lang="nl-NL" dirty="0"/>
              <a:t>/</a:t>
            </a:r>
            <a:r>
              <a:rPr lang="nl-NL" dirty="0" err="1"/>
              <a:t>herself</a:t>
            </a:r>
            <a:r>
              <a:rPr lang="nl-NL" dirty="0"/>
              <a:t>, no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is </a:t>
            </a:r>
            <a:r>
              <a:rPr lang="nl-NL" dirty="0" err="1"/>
              <a:t>needed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happy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meal</a:t>
            </a:r>
            <a:r>
              <a:rPr lang="nl-NL" dirty="0"/>
              <a:t> </a:t>
            </a:r>
            <a:r>
              <a:rPr lang="nl-NL" dirty="0" err="1"/>
              <a:t>served</a:t>
            </a:r>
            <a:r>
              <a:rPr lang="nl-NL" dirty="0"/>
              <a:t>.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9900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Plus</a:t>
            </a:r>
          </a:p>
          <a:p>
            <a:r>
              <a:rPr lang="nl-NL" dirty="0" err="1"/>
              <a:t>Hosted</a:t>
            </a:r>
            <a:r>
              <a:rPr lang="nl-NL" dirty="0"/>
              <a:t> solution</a:t>
            </a:r>
          </a:p>
          <a:p>
            <a:r>
              <a:rPr lang="nl-NL" dirty="0" err="1"/>
              <a:t>Cheap</a:t>
            </a:r>
            <a:endParaRPr lang="nl-NL" dirty="0"/>
          </a:p>
          <a:p>
            <a:r>
              <a:rPr lang="nl-NL" dirty="0"/>
              <a:t>Easy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endParaRPr lang="nl-NL" dirty="0"/>
          </a:p>
          <a:p>
            <a:r>
              <a:rPr lang="nl-NL" dirty="0"/>
              <a:t>App market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942446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Con</a:t>
            </a:r>
          </a:p>
          <a:p>
            <a:r>
              <a:rPr lang="nl-NL" dirty="0"/>
              <a:t>Upgrades </a:t>
            </a:r>
            <a:r>
              <a:rPr lang="nl-NL" dirty="0" err="1"/>
              <a:t>pushed</a:t>
            </a:r>
            <a:endParaRPr lang="nl-NL" dirty="0"/>
          </a:p>
          <a:p>
            <a:r>
              <a:rPr lang="nl-NL" dirty="0"/>
              <a:t>Limited options / </a:t>
            </a:r>
            <a:r>
              <a:rPr lang="nl-NL" dirty="0" err="1"/>
              <a:t>themes</a:t>
            </a:r>
            <a:endParaRPr lang="nl-NL" dirty="0"/>
          </a:p>
          <a:p>
            <a:r>
              <a:rPr lang="nl-NL" dirty="0"/>
              <a:t>Takes time </a:t>
            </a:r>
            <a:r>
              <a:rPr lang="nl-NL" dirty="0" err="1"/>
              <a:t>to</a:t>
            </a:r>
            <a:r>
              <a:rPr lang="nl-NL" dirty="0"/>
              <a:t> get </a:t>
            </a:r>
            <a:r>
              <a:rPr lang="nl-NL" dirty="0" err="1"/>
              <a:t>it</a:t>
            </a:r>
            <a:r>
              <a:rPr lang="nl-NL" dirty="0"/>
              <a:t> right</a:t>
            </a:r>
          </a:p>
          <a:p>
            <a:r>
              <a:rPr lang="nl-NL" dirty="0"/>
              <a:t>Apps break </a:t>
            </a:r>
            <a:r>
              <a:rPr lang="nl-NL" dirty="0" err="1"/>
              <a:t>after</a:t>
            </a:r>
            <a:r>
              <a:rPr lang="nl-NL" dirty="0"/>
              <a:t> upgrade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86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New </a:t>
            </a:r>
            <a:r>
              <a:rPr lang="nl-NL" dirty="0" err="1"/>
              <a:t>competition</a:t>
            </a:r>
            <a:r>
              <a:rPr lang="nl-NL" dirty="0"/>
              <a:t>: e-commerce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1"/>
            <a:ext cx="10769600" cy="183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Webshops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a </a:t>
            </a:r>
            <a:r>
              <a:rPr lang="nl-NL" dirty="0" err="1"/>
              <a:t>couple</a:t>
            </a:r>
            <a:r>
              <a:rPr lang="nl-NL" dirty="0"/>
              <a:t> of pages </a:t>
            </a:r>
            <a:r>
              <a:rPr lang="nl-NL" dirty="0" err="1"/>
              <a:t>and</a:t>
            </a:r>
            <a:r>
              <a:rPr lang="nl-NL" dirty="0"/>
              <a:t> no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content management. 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9900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Plus</a:t>
            </a:r>
          </a:p>
          <a:p>
            <a:r>
              <a:rPr lang="nl-NL" dirty="0"/>
              <a:t>1 platform</a:t>
            </a:r>
          </a:p>
          <a:p>
            <a:r>
              <a:rPr lang="nl-NL" dirty="0"/>
              <a:t>1 interface</a:t>
            </a:r>
          </a:p>
          <a:p>
            <a:r>
              <a:rPr lang="nl-NL" dirty="0"/>
              <a:t>1 x </a:t>
            </a:r>
            <a:r>
              <a:rPr lang="nl-NL" dirty="0" err="1"/>
              <a:t>costs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942446" y="3131129"/>
            <a:ext cx="5191991" cy="2900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Con</a:t>
            </a:r>
          </a:p>
          <a:p>
            <a:r>
              <a:rPr lang="nl-NL" dirty="0"/>
              <a:t>Back end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content management</a:t>
            </a:r>
          </a:p>
          <a:p>
            <a:r>
              <a:rPr lang="nl-NL" dirty="0"/>
              <a:t>Limited options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35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thy</a:t>
            </a:r>
            <a:r>
              <a:rPr lang="nl-NL" dirty="0"/>
              <a:t> </a:t>
            </a:r>
            <a:r>
              <a:rPr lang="nl-NL" dirty="0" err="1"/>
              <a:t>enemy</a:t>
            </a:r>
            <a:endParaRPr lang="en-US" dirty="0"/>
          </a:p>
        </p:txBody>
      </p:sp>
      <p:sp>
        <p:nvSpPr>
          <p:cNvPr id="4" name="Ondertitel 4"/>
          <p:cNvSpPr txBox="1">
            <a:spLocks/>
          </p:cNvSpPr>
          <p:nvPr/>
        </p:nvSpPr>
        <p:spPr>
          <a:xfrm>
            <a:off x="1003300" y="3015672"/>
            <a:ext cx="9144000" cy="189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if you know your enemies and know yourself, you will not be </a:t>
            </a:r>
            <a:r>
              <a:rPr lang="en-GB" dirty="0" err="1"/>
              <a:t>imperiled</a:t>
            </a:r>
            <a:r>
              <a:rPr lang="en-GB" dirty="0"/>
              <a:t> in a hundred battles – </a:t>
            </a:r>
            <a:r>
              <a:rPr lang="en-GB" sz="2000" i="1" dirty="0"/>
              <a:t>Sun Tzu, The art of war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3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Wordpress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6081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first user friendly, open source platform available on </a:t>
            </a:r>
            <a:r>
              <a:rPr lang="en-GB" dirty="0" err="1"/>
              <a:t>installatron</a:t>
            </a:r>
            <a:r>
              <a:rPr lang="en-GB" dirty="0"/>
              <a:t> and/or one click installation. </a:t>
            </a:r>
            <a:r>
              <a:rPr lang="en-GB" dirty="0" err="1"/>
              <a:t>Wordpress</a:t>
            </a:r>
            <a:r>
              <a:rPr lang="en-GB" dirty="0"/>
              <a:t> available everywhere.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led to many sites, many vendors, greater demand for new functionality, new extensions, better product, more sites…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91127" y="3897749"/>
            <a:ext cx="3398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It’s everywhere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Always a plugin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Lot of great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Apple like upgrades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330950" y="3897749"/>
            <a:ext cx="5144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Major security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Not a lot </a:t>
            </a:r>
            <a:r>
              <a:rPr lang="en-GB" sz="2400" dirty="0" err="1"/>
              <a:t>Wordpress</a:t>
            </a:r>
            <a:r>
              <a:rPr lang="en-GB" sz="2400" dirty="0"/>
              <a:t> developers (configuration only)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Blog on steroids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33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Joomla</a:t>
            </a:r>
            <a:r>
              <a:rPr lang="nl-NL" dirty="0"/>
              <a:t>!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0631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Joomla! claims to be the most popular open source CMS currently available…</a:t>
            </a:r>
          </a:p>
          <a:p>
            <a:pPr marL="0" indent="0">
              <a:buNone/>
            </a:pPr>
            <a:r>
              <a:rPr lang="en-GB" dirty="0"/>
              <a:t>Has won multiple awards.</a:t>
            </a:r>
          </a:p>
          <a:p>
            <a:pPr marL="0" indent="0">
              <a:buNone/>
            </a:pPr>
            <a:r>
              <a:rPr lang="en-GB" dirty="0"/>
              <a:t>Because of it’s history and footprint, many people have worked with Joomla! And many are reluctant to change…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91127" y="3186552"/>
            <a:ext cx="33989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Since 2000 (mambo)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Large footprint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Lot of extensions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Lot of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Free &amp; easy to install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330950" y="3186552"/>
            <a:ext cx="5144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It’s not as easy / flexible as </a:t>
            </a:r>
            <a:r>
              <a:rPr lang="en-GB" sz="2400" dirty="0" err="1"/>
              <a:t>Wordpress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It’s technically not as good as  Drupal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 leader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Major security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Rapidly decreasing market share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08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Please support our valuable sponsors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98" y="930687"/>
            <a:ext cx="3416753" cy="13553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38" y="624216"/>
            <a:ext cx="3809524" cy="1968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8" y="2492298"/>
            <a:ext cx="2933702" cy="1339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90" y="2729370"/>
            <a:ext cx="2736865" cy="10877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3" y="2744639"/>
            <a:ext cx="3413262" cy="887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8" y="4097544"/>
            <a:ext cx="2372724" cy="759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60" y="4097544"/>
            <a:ext cx="2038786" cy="738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5272087"/>
            <a:ext cx="2476500" cy="80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9" y="5054600"/>
            <a:ext cx="3384680" cy="1096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3" y="4974779"/>
            <a:ext cx="1485069" cy="110061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101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Drupal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063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Drupal is 1 of the preferred platforms for Dutch government institutions. Lot of counties, ministries, universities, libraries </a:t>
            </a:r>
            <a:r>
              <a:rPr lang="en-GB" dirty="0" err="1"/>
              <a:t>etc</a:t>
            </a:r>
            <a:r>
              <a:rPr lang="en-GB" dirty="0"/>
              <a:t>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91127" y="2152090"/>
            <a:ext cx="38977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Technically very good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If Joomla! and </a:t>
            </a:r>
            <a:r>
              <a:rPr lang="en-GB" sz="2400" dirty="0" err="1"/>
              <a:t>Wordpress</a:t>
            </a:r>
            <a:r>
              <a:rPr lang="en-GB" sz="2400" dirty="0"/>
              <a:t> are Duplo, Drupal is technical </a:t>
            </a:r>
            <a:r>
              <a:rPr lang="en-GB" sz="2400" dirty="0" err="1"/>
              <a:t>lego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Impressive customer base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330950" y="2152090"/>
            <a:ext cx="5144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It’s a nightmare for editors.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 editing a slider, you need to edit a node…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Dozens of extensions needed, for developers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 upgrade (not update) is always a migration, 50% of the project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Not many Drupal developers available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13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Kentico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543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One of the </a:t>
            </a:r>
            <a:r>
              <a:rPr lang="en-GB" dirty="0" err="1"/>
              <a:t>CMSses</a:t>
            </a:r>
            <a:r>
              <a:rPr lang="en-GB" dirty="0"/>
              <a:t> where people think it is open a source.</a:t>
            </a:r>
          </a:p>
          <a:p>
            <a:pPr marL="0" indent="0">
              <a:buNone/>
            </a:pPr>
            <a:r>
              <a:rPr lang="en-GB" dirty="0"/>
              <a:t>It’s not…Pricing start at 4.000 euro. But including reasonable options: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1 site on 1 server: 9K-19K</a:t>
            </a:r>
          </a:p>
          <a:p>
            <a:pPr marL="0" indent="0">
              <a:buNone/>
            </a:pPr>
            <a:r>
              <a:rPr lang="en-GB" dirty="0"/>
              <a:t>Unlimited sites on 1 server </a:t>
            </a:r>
            <a:r>
              <a:rPr lang="en-GB" dirty="0" err="1"/>
              <a:t>incl</a:t>
            </a:r>
            <a:r>
              <a:rPr lang="en-GB" dirty="0"/>
              <a:t> source code: 55K</a:t>
            </a:r>
          </a:p>
          <a:p>
            <a:pPr marL="0" indent="0">
              <a:buNone/>
            </a:pPr>
            <a:r>
              <a:rPr lang="nl-NL" dirty="0" err="1"/>
              <a:t>Unlimited</a:t>
            </a:r>
            <a:r>
              <a:rPr lang="nl-NL" dirty="0"/>
              <a:t> sites on </a:t>
            </a:r>
            <a:r>
              <a:rPr lang="nl-NL" dirty="0" err="1"/>
              <a:t>unlimited</a:t>
            </a:r>
            <a:r>
              <a:rPr lang="nl-NL" dirty="0"/>
              <a:t> servers 370K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91126" y="3546777"/>
            <a:ext cx="498763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CMS, E-commerce, Online marketing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Headless CMS proposition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Campaign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Responsive images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Context insights</a:t>
            </a: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330950" y="5449469"/>
            <a:ext cx="514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Pricy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330950" y="3546776"/>
            <a:ext cx="49876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Content locking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Personalization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Lead scoring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Personas</a:t>
            </a:r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22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Sitecore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54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 the Gartner quadrant for years. And always Leader.</a:t>
            </a:r>
          </a:p>
          <a:p>
            <a:pPr marL="0" indent="0">
              <a:buNone/>
            </a:pPr>
            <a:r>
              <a:rPr lang="nl-NL" dirty="0"/>
              <a:t>Cross </a:t>
            </a:r>
            <a:r>
              <a:rPr lang="nl-NL" dirty="0" err="1"/>
              <a:t>chanel</a:t>
            </a:r>
            <a:r>
              <a:rPr lang="nl-NL" dirty="0"/>
              <a:t> delivery, </a:t>
            </a:r>
            <a:r>
              <a:rPr lang="nl-NL" dirty="0" err="1"/>
              <a:t>profiling</a:t>
            </a:r>
            <a:r>
              <a:rPr lang="nl-NL" dirty="0"/>
              <a:t>, </a:t>
            </a:r>
            <a:r>
              <a:rPr lang="nl-NL" dirty="0" err="1"/>
              <a:t>personalization</a:t>
            </a:r>
            <a:r>
              <a:rPr lang="nl-NL" dirty="0"/>
              <a:t>, </a:t>
            </a:r>
            <a:r>
              <a:rPr lang="nl-NL" dirty="0" err="1"/>
              <a:t>wireframing</a:t>
            </a:r>
            <a:r>
              <a:rPr lang="nl-NL" dirty="0"/>
              <a:t>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69900" y="2857019"/>
            <a:ext cx="498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Very complete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Developers love it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169891" y="2857019"/>
            <a:ext cx="5144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Closed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Pricy. Based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number of installs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concurrent users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Territorial reach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Languages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modules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99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EPI Server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2543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Although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a large footprint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declining</a:t>
            </a:r>
            <a:r>
              <a:rPr lang="nl-NL" dirty="0"/>
              <a:t>, </a:t>
            </a:r>
            <a:r>
              <a:rPr lang="nl-NL" dirty="0" err="1"/>
              <a:t>mentioned</a:t>
            </a:r>
            <a:r>
              <a:rPr lang="nl-NL" dirty="0"/>
              <a:t> in The </a:t>
            </a:r>
            <a:r>
              <a:rPr lang="nl-NL" dirty="0" err="1"/>
              <a:t>Forrester</a:t>
            </a:r>
            <a:r>
              <a:rPr lang="nl-NL" dirty="0"/>
              <a:t> Wave: Web Content Management Systems.</a:t>
            </a:r>
          </a:p>
          <a:p>
            <a:pPr marL="0" indent="0">
              <a:buNone/>
            </a:pPr>
            <a:r>
              <a:rPr lang="nl-NL" dirty="0"/>
              <a:t>Claim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more </a:t>
            </a:r>
            <a:r>
              <a:rPr lang="nl-NL" dirty="0" err="1"/>
              <a:t>productive</a:t>
            </a:r>
            <a:r>
              <a:rPr lang="nl-NL" dirty="0"/>
              <a:t>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91126" y="3232744"/>
            <a:ext cx="49876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Built in connectors for marketing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A-B Testing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Autonomous </a:t>
            </a:r>
            <a:r>
              <a:rPr lang="en-GB" sz="2400" dirty="0" err="1"/>
              <a:t>personalizatio</a:t>
            </a:r>
            <a:r>
              <a:rPr lang="nl-NL" sz="2400" dirty="0"/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Automatic landing pages</a:t>
            </a:r>
            <a:endParaRPr lang="en-GB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6238586" y="3232744"/>
            <a:ext cx="514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Closed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Pricy. Officially starting around 15K but 50K-100K more realistic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8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Umbraco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184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other</a:t>
            </a:r>
            <a:r>
              <a:rPr lang="nl-NL" dirty="0"/>
              <a:t> open source .NET CMS.</a:t>
            </a:r>
          </a:p>
          <a:p>
            <a:pPr marL="0" indent="0">
              <a:buNone/>
            </a:pPr>
            <a:r>
              <a:rPr lang="nl-NL" dirty="0"/>
              <a:t>Footprint </a:t>
            </a:r>
            <a:r>
              <a:rPr lang="nl-NL" dirty="0" err="1"/>
              <a:t>much</a:t>
            </a:r>
            <a:r>
              <a:rPr lang="nl-NL" dirty="0"/>
              <a:t> smaller, </a:t>
            </a:r>
            <a:r>
              <a:rPr lang="nl-NL" dirty="0" err="1"/>
              <a:t>younger</a:t>
            </a:r>
            <a:r>
              <a:rPr lang="nl-NL" dirty="0"/>
              <a:t> (no VB </a:t>
            </a:r>
            <a:r>
              <a:rPr lang="nl-NL" dirty="0" err="1"/>
              <a:t>heritage</a:t>
            </a:r>
            <a:r>
              <a:rPr lang="nl-NL" dirty="0"/>
              <a:t>),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591126" y="3232744"/>
            <a:ext cx="4987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Plus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MVC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Easy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use</a:t>
            </a:r>
            <a:r>
              <a:rPr lang="nl-NL" sz="2400" dirty="0"/>
              <a:t> (on </a:t>
            </a:r>
            <a:r>
              <a:rPr lang="nl-NL" sz="2400" dirty="0" err="1"/>
              <a:t>certain</a:t>
            </a:r>
            <a:r>
              <a:rPr lang="nl-NL" sz="2400" dirty="0"/>
              <a:t> level)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Loved</a:t>
            </a:r>
            <a:r>
              <a:rPr lang="nl-NL" sz="2400" dirty="0"/>
              <a:t> </a:t>
            </a:r>
            <a:r>
              <a:rPr lang="nl-NL" sz="2400" dirty="0" err="1"/>
              <a:t>by</a:t>
            </a:r>
            <a:r>
              <a:rPr lang="nl-NL" sz="2400" dirty="0"/>
              <a:t> </a:t>
            </a:r>
            <a:r>
              <a:rPr lang="nl-NL" sz="2400" dirty="0" err="1"/>
              <a:t>developers</a:t>
            </a:r>
            <a:endParaRPr lang="en-GB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6238586" y="3232744"/>
            <a:ext cx="5144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 be quite complex for editors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Small footprint, not many vendors, small community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9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how to sell DNN?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Reality check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err="1"/>
              <a:t>Nobody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wants a CMS / WCMS /ECMS / …</a:t>
            </a:r>
          </a:p>
        </p:txBody>
      </p:sp>
      <p:pic>
        <p:nvPicPr>
          <p:cNvPr id="1026" name="Picture 2" descr="Afbeeldingsresultaat voor I w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561" y="4188619"/>
            <a:ext cx="4375439" cy="26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9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They want…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003300" y="3075709"/>
            <a:ext cx="9144000" cy="32234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To</a:t>
            </a:r>
            <a:r>
              <a:rPr lang="nl-NL" dirty="0"/>
              <a:t> save </a:t>
            </a:r>
            <a:r>
              <a:rPr lang="nl-NL" dirty="0" err="1"/>
              <a:t>costs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servicing</a:t>
            </a:r>
            <a:r>
              <a:rPr lang="nl-NL" dirty="0"/>
              <a:t>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/>
              <a:t>Increase</a:t>
            </a:r>
            <a:r>
              <a:rPr lang="nl-NL" dirty="0"/>
              <a:t> turn over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selling</a:t>
            </a:r>
            <a:r>
              <a:rPr lang="nl-NL" dirty="0"/>
              <a:t>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Present </a:t>
            </a:r>
            <a:r>
              <a:rPr lang="nl-NL" dirty="0" err="1"/>
              <a:t>their</a:t>
            </a:r>
            <a:r>
              <a:rPr lang="nl-NL" dirty="0"/>
              <a:t> business in a way </a:t>
            </a:r>
            <a:r>
              <a:rPr lang="nl-NL" dirty="0" err="1"/>
              <a:t>that</a:t>
            </a:r>
            <a:r>
              <a:rPr lang="nl-NL" dirty="0"/>
              <a:t> fits </a:t>
            </a:r>
            <a:r>
              <a:rPr lang="nl-NL" dirty="0" err="1"/>
              <a:t>their</a:t>
            </a:r>
            <a:r>
              <a:rPr lang="nl-NL" dirty="0"/>
              <a:t>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Offer a platform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lots</a:t>
            </a:r>
            <a:r>
              <a:rPr lang="nl-NL" dirty="0"/>
              <a:t> of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Connect </a:t>
            </a:r>
            <a:r>
              <a:rPr lang="nl-NL" dirty="0" err="1"/>
              <a:t>people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08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Concept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Take </a:t>
            </a:r>
            <a:r>
              <a:rPr lang="nl-NL" dirty="0" err="1"/>
              <a:t>into</a:t>
            </a:r>
            <a:r>
              <a:rPr lang="nl-NL" dirty="0"/>
              <a:t> account</a:t>
            </a:r>
          </a:p>
          <a:p>
            <a:pPr lvl="1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buying</a:t>
            </a:r>
            <a:r>
              <a:rPr lang="nl-NL" dirty="0"/>
              <a:t> </a:t>
            </a:r>
            <a:r>
              <a:rPr lang="nl-NL" dirty="0" err="1"/>
              <a:t>audience</a:t>
            </a:r>
            <a:r>
              <a:rPr lang="nl-NL" dirty="0"/>
              <a:t> (directors want different </a:t>
            </a:r>
            <a:r>
              <a:rPr lang="nl-NL" dirty="0" err="1"/>
              <a:t>things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editors)</a:t>
            </a:r>
          </a:p>
          <a:p>
            <a:pPr lvl="1"/>
            <a:r>
              <a:rPr lang="nl-NL" dirty="0"/>
              <a:t>For </a:t>
            </a:r>
            <a:r>
              <a:rPr lang="nl-NL" dirty="0" err="1"/>
              <a:t>who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site made?</a:t>
            </a:r>
          </a:p>
          <a:p>
            <a:pPr lvl="1"/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your</a:t>
            </a:r>
            <a:r>
              <a:rPr lang="nl-NL" dirty="0"/>
              <a:t> customer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accomplish</a:t>
            </a:r>
            <a:r>
              <a:rPr lang="nl-NL" dirty="0"/>
              <a:t>?</a:t>
            </a:r>
          </a:p>
          <a:p>
            <a:pPr lvl="1"/>
            <a:r>
              <a:rPr lang="nl-NL" dirty="0" err="1"/>
              <a:t>What</a:t>
            </a:r>
            <a:r>
              <a:rPr lang="nl-NL" dirty="0"/>
              <a:t> do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customers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accomplish</a:t>
            </a:r>
            <a:r>
              <a:rPr lang="nl-NL" dirty="0"/>
              <a:t>?</a:t>
            </a:r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78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audience</a:t>
            </a:r>
            <a:r>
              <a:rPr lang="nl-NL" dirty="0"/>
              <a:t> in corporate setup</a:t>
            </a: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1186"/>
              </p:ext>
            </p:extLst>
          </p:nvPr>
        </p:nvGraphicFramePr>
        <p:xfrm>
          <a:off x="0" y="500857"/>
          <a:ext cx="12192000" cy="5016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947819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934319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4224012"/>
                    </a:ext>
                  </a:extLst>
                </a:gridCol>
              </a:tblGrid>
              <a:tr h="16720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Managers / directors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Communication professionals</a:t>
                      </a:r>
                      <a:br>
                        <a:rPr lang="nl-NL" dirty="0"/>
                      </a:b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IT &amp; </a:t>
                      </a:r>
                      <a:r>
                        <a:rPr lang="nl-NL" dirty="0" err="1"/>
                        <a:t>procurement</a:t>
                      </a:r>
                      <a:endParaRPr lang="nl-NL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77317"/>
                  </a:ext>
                </a:extLst>
              </a:tr>
              <a:tr h="167209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954182"/>
                  </a:ext>
                </a:extLst>
              </a:tr>
              <a:tr h="167209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9181"/>
                  </a:ext>
                </a:extLst>
              </a:tr>
            </a:tbl>
          </a:graphicData>
        </a:graphic>
      </p:graphicFrame>
      <p:pic>
        <p:nvPicPr>
          <p:cNvPr id="2050" name="Picture 2" descr="Afbeeldingsresultaat voor CEO vopa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5"/>
          <a:stretch/>
        </p:blipFill>
        <p:spPr bwMode="auto">
          <a:xfrm>
            <a:off x="0" y="2154168"/>
            <a:ext cx="4100368" cy="2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web care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84" y="2154167"/>
            <a:ext cx="4027632" cy="2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it mee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217" b="-4245"/>
          <a:stretch/>
        </p:blipFill>
        <p:spPr bwMode="auto">
          <a:xfrm>
            <a:off x="8109816" y="2154167"/>
            <a:ext cx="4082184" cy="27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21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Tjep’s</a:t>
            </a:r>
            <a:r>
              <a:rPr lang="en-US" dirty="0"/>
              <a:t> digital agency, The Netherlands</a:t>
            </a:r>
          </a:p>
        </p:txBody>
      </p:sp>
      <p:pic>
        <p:nvPicPr>
          <p:cNvPr id="29" name="Tijdelijke aanduiding voor inhoud 2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8211" y="1692183"/>
            <a:ext cx="2416858" cy="1180326"/>
          </a:xfrm>
          <a:prstGeom prst="rect">
            <a:avLst/>
          </a:prstGeom>
        </p:spPr>
      </p:pic>
      <p:pic>
        <p:nvPicPr>
          <p:cNvPr id="2050" name="Picture 2" descr="Tjep's digital ag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41" y="1466391"/>
            <a:ext cx="2868035" cy="14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leid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38" y="3620654"/>
            <a:ext cx="3651443" cy="27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amsterdam damr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19" y="3620654"/>
            <a:ext cx="3651443" cy="27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Understanding managers directors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responsibilities</a:t>
            </a:r>
            <a:endParaRPr lang="nl-NL" dirty="0"/>
          </a:p>
          <a:p>
            <a:pPr lvl="1"/>
            <a:r>
              <a:rPr lang="nl-NL" dirty="0" err="1"/>
              <a:t>Representation</a:t>
            </a:r>
            <a:r>
              <a:rPr lang="nl-NL" dirty="0"/>
              <a:t> company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 err="1"/>
              <a:t>Vision</a:t>
            </a:r>
            <a:r>
              <a:rPr lang="nl-NL" dirty="0"/>
              <a:t> &amp; </a:t>
            </a:r>
            <a:r>
              <a:rPr lang="nl-NL" dirty="0" err="1"/>
              <a:t>Strategy</a:t>
            </a:r>
            <a:br>
              <a:rPr lang="nl-NL" dirty="0"/>
            </a:br>
            <a:r>
              <a:rPr lang="nl-NL" dirty="0"/>
              <a:t>How does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look like </a:t>
            </a:r>
            <a:r>
              <a:rPr lang="nl-NL" dirty="0" err="1"/>
              <a:t>tomorrow</a:t>
            </a:r>
            <a:r>
              <a:rPr lang="nl-NL" dirty="0"/>
              <a:t>? 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does </a:t>
            </a:r>
            <a:r>
              <a:rPr lang="nl-NL" dirty="0" err="1"/>
              <a:t>my</a:t>
            </a:r>
            <a:r>
              <a:rPr lang="nl-NL" dirty="0"/>
              <a:t> company </a:t>
            </a:r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?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Tactics</a:t>
            </a:r>
            <a:br>
              <a:rPr lang="nl-NL" dirty="0"/>
            </a:br>
            <a:r>
              <a:rPr lang="nl-NL" dirty="0"/>
              <a:t>How are we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accomplish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the</a:t>
            </a:r>
            <a:r>
              <a:rPr lang="nl-NL" dirty="0"/>
              <a:t> company </a:t>
            </a:r>
            <a:r>
              <a:rPr lang="nl-NL" dirty="0" err="1"/>
              <a:t>need</a:t>
            </a:r>
            <a:r>
              <a:rPr lang="nl-NL" dirty="0"/>
              <a:t>? Great </a:t>
            </a:r>
            <a:r>
              <a:rPr lang="nl-NL" dirty="0" err="1"/>
              <a:t>people</a:t>
            </a:r>
            <a:r>
              <a:rPr lang="nl-NL" dirty="0"/>
              <a:t>, money, marketing….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dangers</a:t>
            </a:r>
            <a:r>
              <a:rPr lang="nl-NL" dirty="0"/>
              <a:t>?</a:t>
            </a:r>
            <a:br>
              <a:rPr lang="nl-NL" dirty="0"/>
            </a:br>
            <a:r>
              <a:rPr lang="nl-NL" dirty="0" err="1"/>
              <a:t>Competition</a:t>
            </a:r>
            <a:r>
              <a:rPr lang="nl-NL" dirty="0"/>
              <a:t>, </a:t>
            </a:r>
            <a:r>
              <a:rPr lang="nl-NL" dirty="0" err="1"/>
              <a:t>changing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…</a:t>
            </a:r>
          </a:p>
        </p:txBody>
      </p:sp>
      <p:pic>
        <p:nvPicPr>
          <p:cNvPr id="4" name="Picture 2" descr="Afbeeldingsresultaat voor CEO vopa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0"/>
          <a:stretch/>
        </p:blipFill>
        <p:spPr bwMode="auto">
          <a:xfrm>
            <a:off x="8091632" y="0"/>
            <a:ext cx="4100368" cy="27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0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Understanding </a:t>
            </a:r>
            <a:r>
              <a:rPr lang="nl-NL" dirty="0" err="1"/>
              <a:t>communication</a:t>
            </a:r>
            <a:r>
              <a:rPr lang="nl-NL" dirty="0"/>
              <a:t> professionals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responsibilities</a:t>
            </a:r>
            <a:r>
              <a:rPr lang="nl-NL" dirty="0"/>
              <a:t> &amp; </a:t>
            </a:r>
            <a:r>
              <a:rPr lang="nl-NL" dirty="0" err="1"/>
              <a:t>work</a:t>
            </a:r>
            <a:endParaRPr lang="nl-NL" dirty="0"/>
          </a:p>
          <a:p>
            <a:pPr lvl="1"/>
            <a:r>
              <a:rPr lang="nl-NL" dirty="0"/>
              <a:t>Communication </a:t>
            </a:r>
            <a:r>
              <a:rPr lang="nl-NL" dirty="0" err="1"/>
              <a:t>strategy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execution</a:t>
            </a:r>
            <a:br>
              <a:rPr lang="nl-NL" dirty="0"/>
            </a:br>
            <a:endParaRPr lang="nl-NL" dirty="0"/>
          </a:p>
          <a:p>
            <a:pPr marL="457200" lvl="1" indent="0">
              <a:buNone/>
            </a:pPr>
            <a:r>
              <a:rPr lang="nl-NL" dirty="0" err="1"/>
              <a:t>Operational</a:t>
            </a:r>
            <a:endParaRPr lang="nl-NL" dirty="0"/>
          </a:p>
          <a:p>
            <a:pPr lvl="1"/>
            <a:r>
              <a:rPr lang="nl-NL" dirty="0"/>
              <a:t>Website takes lot of time,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tech</a:t>
            </a:r>
            <a:endParaRPr lang="nl-NL" dirty="0"/>
          </a:p>
          <a:p>
            <a:pPr lvl="1"/>
            <a:r>
              <a:rPr lang="nl-NL" dirty="0" err="1"/>
              <a:t>Amazing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load</a:t>
            </a:r>
          </a:p>
          <a:p>
            <a:pPr lvl="1"/>
            <a:r>
              <a:rPr lang="nl-NL" dirty="0"/>
              <a:t>Directors dropping </a:t>
            </a:r>
            <a:r>
              <a:rPr lang="nl-NL" dirty="0" err="1"/>
              <a:t>bombs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Impossible deadlines</a:t>
            </a:r>
          </a:p>
          <a:p>
            <a:pPr lvl="1"/>
            <a:r>
              <a:rPr lang="nl-NL" dirty="0"/>
              <a:t>Legal </a:t>
            </a:r>
            <a:r>
              <a:rPr lang="nl-NL" dirty="0" err="1"/>
              <a:t>demanding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changes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Reporting on </a:t>
            </a:r>
            <a:r>
              <a:rPr lang="nl-NL" dirty="0" err="1"/>
              <a:t>effectiveness</a:t>
            </a:r>
            <a:endParaRPr lang="nl-NL" dirty="0"/>
          </a:p>
          <a:p>
            <a:pPr lvl="1"/>
            <a:r>
              <a:rPr lang="nl-NL" dirty="0"/>
              <a:t>Cut </a:t>
            </a:r>
            <a:r>
              <a:rPr lang="nl-NL" dirty="0" err="1"/>
              <a:t>costs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Picture 4" descr="Afbeeldingsresultaat voor web care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8" y="0"/>
            <a:ext cx="4027632" cy="2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Understanding 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responsibilities</a:t>
            </a:r>
            <a:r>
              <a:rPr lang="nl-NL" dirty="0"/>
              <a:t> &amp; </a:t>
            </a:r>
            <a:r>
              <a:rPr lang="nl-NL" dirty="0" err="1"/>
              <a:t>work</a:t>
            </a:r>
            <a:endParaRPr lang="nl-NL" dirty="0"/>
          </a:p>
          <a:p>
            <a:pPr lvl="1"/>
            <a:r>
              <a:rPr lang="nl-NL" dirty="0"/>
              <a:t>Must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fast</a:t>
            </a:r>
            <a:endParaRPr lang="nl-NL" dirty="0"/>
          </a:p>
          <a:p>
            <a:pPr lvl="1"/>
            <a:r>
              <a:rPr lang="nl-NL" dirty="0"/>
              <a:t>Must </a:t>
            </a:r>
            <a:r>
              <a:rPr lang="nl-NL" dirty="0" err="1"/>
              <a:t>be</a:t>
            </a:r>
            <a:r>
              <a:rPr lang="nl-NL" dirty="0"/>
              <a:t> secure</a:t>
            </a:r>
          </a:p>
          <a:p>
            <a:pPr lvl="1"/>
            <a:r>
              <a:rPr lang="nl-NL" dirty="0"/>
              <a:t>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proof</a:t>
            </a:r>
            <a:endParaRPr lang="nl-NL" dirty="0"/>
          </a:p>
          <a:p>
            <a:pPr lvl="1"/>
            <a:endParaRPr lang="nl-NL" dirty="0"/>
          </a:p>
          <a:p>
            <a:pPr lvl="1"/>
            <a:r>
              <a:rPr lang="nl-NL" dirty="0"/>
              <a:t>Employees </a:t>
            </a:r>
            <a:r>
              <a:rPr lang="nl-NL" dirty="0" err="1"/>
              <a:t>asking</a:t>
            </a:r>
            <a:r>
              <a:rPr lang="nl-NL" dirty="0"/>
              <a:t> new software &amp; hardware</a:t>
            </a:r>
          </a:p>
          <a:p>
            <a:pPr lvl="1"/>
            <a:r>
              <a:rPr lang="nl-NL" dirty="0"/>
              <a:t>Compliance</a:t>
            </a:r>
          </a:p>
          <a:p>
            <a:pPr lvl="1"/>
            <a:r>
              <a:rPr lang="nl-NL" dirty="0"/>
              <a:t>Audits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  <a:p>
            <a:pPr lvl="1"/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proud</a:t>
            </a:r>
            <a:r>
              <a:rPr lang="nl-NL" dirty="0"/>
              <a:t> of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gear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Picture 6" descr="Afbeeldingsresultaat voor it me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217" b="-4245"/>
          <a:stretch/>
        </p:blipFill>
        <p:spPr bwMode="auto">
          <a:xfrm>
            <a:off x="8109816" y="0"/>
            <a:ext cx="4082184" cy="27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65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Weapons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DNN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493305"/>
          </a:xfrm>
        </p:spPr>
        <p:txBody>
          <a:bodyPr>
            <a:normAutofit/>
          </a:bodyPr>
          <a:lstStyle/>
          <a:p>
            <a:r>
              <a:rPr lang="nl-NL" dirty="0"/>
              <a:t>Most </a:t>
            </a:r>
            <a:r>
              <a:rPr lang="nl-NL" dirty="0" err="1"/>
              <a:t>used</a:t>
            </a:r>
            <a:r>
              <a:rPr lang="nl-NL" dirty="0"/>
              <a:t> .NET CMS</a:t>
            </a:r>
          </a:p>
          <a:p>
            <a:r>
              <a:rPr lang="nl-NL" dirty="0" err="1"/>
              <a:t>By</a:t>
            </a:r>
            <a:r>
              <a:rPr lang="nl-NL" dirty="0"/>
              <a:t> far most </a:t>
            </a:r>
            <a:r>
              <a:rPr lang="nl-NL" dirty="0" err="1"/>
              <a:t>used</a:t>
            </a:r>
            <a:r>
              <a:rPr lang="nl-NL" dirty="0"/>
              <a:t> open source .NET CMS</a:t>
            </a:r>
          </a:p>
          <a:p>
            <a:r>
              <a:rPr lang="nl-NL" dirty="0" err="1"/>
              <a:t>Recognized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most user </a:t>
            </a:r>
            <a:r>
              <a:rPr lang="nl-NL" dirty="0" err="1"/>
              <a:t>friendly</a:t>
            </a:r>
            <a:r>
              <a:rPr lang="nl-NL" dirty="0"/>
              <a:t> CMS</a:t>
            </a:r>
          </a:p>
          <a:p>
            <a:r>
              <a:rPr lang="nl-NL" dirty="0"/>
              <a:t>Microsoft </a:t>
            </a:r>
            <a:r>
              <a:rPr lang="nl-NL" dirty="0" err="1"/>
              <a:t>invests</a:t>
            </a:r>
            <a:r>
              <a:rPr lang="nl-NL" dirty="0"/>
              <a:t> </a:t>
            </a:r>
            <a:r>
              <a:rPr lang="nl-NL" dirty="0" err="1"/>
              <a:t>billions</a:t>
            </a:r>
            <a:r>
              <a:rPr lang="nl-NL" dirty="0"/>
              <a:t> / </a:t>
            </a:r>
            <a:r>
              <a:rPr lang="nl-NL" dirty="0" err="1"/>
              <a:t>year</a:t>
            </a:r>
            <a:r>
              <a:rPr lang="nl-NL" dirty="0"/>
              <a:t> on security, </a:t>
            </a:r>
            <a:r>
              <a:rPr lang="nl-NL" dirty="0" err="1"/>
              <a:t>fixes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development</a:t>
            </a:r>
          </a:p>
          <a:p>
            <a:r>
              <a:rPr lang="nl-NL" dirty="0"/>
              <a:t>.NET is </a:t>
            </a:r>
            <a:r>
              <a:rPr lang="nl-NL" dirty="0" err="1"/>
              <a:t>backed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company </a:t>
            </a:r>
            <a:r>
              <a:rPr lang="nl-NL" dirty="0" err="1"/>
              <a:t>that</a:t>
            </a:r>
            <a:r>
              <a:rPr lang="nl-NL" dirty="0"/>
              <a:t> has a sophisticated view on </a:t>
            </a:r>
            <a:r>
              <a:rPr lang="nl-NL" dirty="0" err="1"/>
              <a:t>webtechnology</a:t>
            </a:r>
            <a:r>
              <a:rPr lang="nl-NL" dirty="0"/>
              <a:t> </a:t>
            </a:r>
          </a:p>
          <a:p>
            <a:r>
              <a:rPr lang="nl-NL" dirty="0"/>
              <a:t>DNN has a </a:t>
            </a:r>
            <a:r>
              <a:rPr lang="nl-NL" dirty="0" err="1"/>
              <a:t>great</a:t>
            </a:r>
            <a:r>
              <a:rPr lang="nl-NL" dirty="0"/>
              <a:t> community, </a:t>
            </a:r>
            <a:r>
              <a:rPr lang="nl-NL" dirty="0" err="1"/>
              <a:t>active</a:t>
            </a:r>
            <a:r>
              <a:rPr lang="nl-NL" dirty="0"/>
              <a:t> professionals</a:t>
            </a:r>
          </a:p>
          <a:p>
            <a:r>
              <a:rPr lang="nl-NL" dirty="0" err="1"/>
              <a:t>Suitable</a:t>
            </a:r>
            <a:r>
              <a:rPr lang="nl-NL" dirty="0"/>
              <a:t> as </a:t>
            </a:r>
          </a:p>
          <a:p>
            <a:pPr lvl="1"/>
            <a:r>
              <a:rPr lang="nl-NL" dirty="0"/>
              <a:t>CMS </a:t>
            </a:r>
            <a:r>
              <a:rPr lang="nl-NL" dirty="0" err="1"/>
              <a:t>for</a:t>
            </a:r>
            <a:r>
              <a:rPr lang="nl-NL" dirty="0"/>
              <a:t> websites, e-commerce, intranet, extranet, landing pages </a:t>
            </a:r>
            <a:r>
              <a:rPr lang="nl-NL" dirty="0" err="1"/>
              <a:t>etc</a:t>
            </a:r>
            <a:endParaRPr lang="nl-NL" dirty="0"/>
          </a:p>
          <a:p>
            <a:pPr lvl="1"/>
            <a:r>
              <a:rPr lang="nl-NL" dirty="0"/>
              <a:t>Connection </a:t>
            </a:r>
            <a:r>
              <a:rPr lang="nl-NL" dirty="0" err="1"/>
              <a:t>with</a:t>
            </a:r>
            <a:r>
              <a:rPr lang="nl-NL" dirty="0"/>
              <a:t> back office (ERP, CRM, </a:t>
            </a:r>
            <a:r>
              <a:rPr lang="nl-NL" dirty="0" err="1"/>
              <a:t>finance</a:t>
            </a:r>
            <a:r>
              <a:rPr lang="nl-NL" dirty="0"/>
              <a:t>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Multi </a:t>
            </a:r>
            <a:r>
              <a:rPr lang="nl-NL" dirty="0" err="1"/>
              <a:t>channel</a:t>
            </a:r>
            <a:r>
              <a:rPr lang="nl-NL" dirty="0"/>
              <a:t> content (</a:t>
            </a:r>
            <a:r>
              <a:rPr lang="nl-NL" dirty="0" err="1"/>
              <a:t>headless</a:t>
            </a:r>
            <a:r>
              <a:rPr lang="nl-NL" dirty="0"/>
              <a:t> </a:t>
            </a:r>
            <a:r>
              <a:rPr lang="nl-NL" dirty="0" err="1"/>
              <a:t>cms</a:t>
            </a:r>
            <a:r>
              <a:rPr lang="nl-NL" dirty="0"/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96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messaging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Managers / directors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93526" y="901700"/>
            <a:ext cx="4145973" cy="517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b="1" dirty="0" err="1"/>
              <a:t>Representation</a:t>
            </a:r>
            <a:r>
              <a:rPr lang="nl-NL" b="1" dirty="0"/>
              <a:t> company</a:t>
            </a:r>
            <a:br>
              <a:rPr lang="nl-NL" b="1" dirty="0"/>
            </a:br>
            <a:endParaRPr lang="nl-NL" b="1" dirty="0"/>
          </a:p>
          <a:p>
            <a:pPr lvl="1" algn="l"/>
            <a:r>
              <a:rPr lang="nl-NL" b="1" dirty="0" err="1"/>
              <a:t>Vision</a:t>
            </a:r>
            <a:r>
              <a:rPr lang="nl-NL" b="1" dirty="0"/>
              <a:t> &amp; </a:t>
            </a:r>
            <a:r>
              <a:rPr lang="nl-NL" b="1" dirty="0" err="1"/>
              <a:t>Strategy</a:t>
            </a:r>
            <a:br>
              <a:rPr lang="nl-NL" dirty="0"/>
            </a:br>
            <a:r>
              <a:rPr lang="nl-NL" dirty="0"/>
              <a:t>How does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look like </a:t>
            </a:r>
            <a:r>
              <a:rPr lang="nl-NL" dirty="0" err="1"/>
              <a:t>tomorrow</a:t>
            </a:r>
            <a:r>
              <a:rPr lang="nl-NL" dirty="0"/>
              <a:t>? </a:t>
            </a:r>
            <a:br>
              <a:rPr lang="nl-NL" dirty="0"/>
            </a:b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does </a:t>
            </a:r>
            <a:r>
              <a:rPr lang="nl-NL" dirty="0" err="1"/>
              <a:t>my</a:t>
            </a:r>
            <a:r>
              <a:rPr lang="nl-NL" dirty="0"/>
              <a:t> company </a:t>
            </a:r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?</a:t>
            </a:r>
          </a:p>
          <a:p>
            <a:pPr lvl="1" algn="l"/>
            <a:endParaRPr lang="nl-NL" dirty="0"/>
          </a:p>
          <a:p>
            <a:pPr lvl="1" algn="l"/>
            <a:r>
              <a:rPr lang="nl-NL" b="1" dirty="0" err="1"/>
              <a:t>Tactics</a:t>
            </a:r>
            <a:br>
              <a:rPr lang="nl-NL" dirty="0"/>
            </a:br>
            <a:r>
              <a:rPr lang="nl-NL" dirty="0"/>
              <a:t>How are we </a:t>
            </a:r>
            <a:r>
              <a:rPr lang="nl-NL" dirty="0" err="1"/>
              <a:t>going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accomplish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the</a:t>
            </a:r>
            <a:r>
              <a:rPr lang="nl-NL" dirty="0"/>
              <a:t> company </a:t>
            </a:r>
            <a:r>
              <a:rPr lang="nl-NL" dirty="0" err="1"/>
              <a:t>need</a:t>
            </a:r>
            <a:r>
              <a:rPr lang="nl-NL" dirty="0"/>
              <a:t>? Great </a:t>
            </a:r>
            <a:r>
              <a:rPr lang="nl-NL" dirty="0" err="1"/>
              <a:t>people</a:t>
            </a:r>
            <a:r>
              <a:rPr lang="nl-NL" dirty="0"/>
              <a:t>, money, marketing….</a:t>
            </a:r>
          </a:p>
          <a:p>
            <a:pPr lvl="1" algn="l"/>
            <a:endParaRPr lang="nl-NL" dirty="0"/>
          </a:p>
          <a:p>
            <a:pPr lvl="1" algn="l"/>
            <a:r>
              <a:rPr lang="nl-NL" b="1" dirty="0" err="1"/>
              <a:t>What</a:t>
            </a:r>
            <a:r>
              <a:rPr lang="nl-NL" b="1" dirty="0"/>
              <a:t> are </a:t>
            </a:r>
            <a:r>
              <a:rPr lang="nl-NL" b="1" dirty="0" err="1"/>
              <a:t>dangers</a:t>
            </a:r>
            <a:r>
              <a:rPr lang="nl-NL" b="1" dirty="0"/>
              <a:t>?</a:t>
            </a:r>
            <a:br>
              <a:rPr lang="nl-NL" dirty="0"/>
            </a:br>
            <a:r>
              <a:rPr lang="nl-NL" dirty="0" err="1"/>
              <a:t>Competition</a:t>
            </a:r>
            <a:r>
              <a:rPr lang="nl-NL" dirty="0"/>
              <a:t>, </a:t>
            </a:r>
            <a:r>
              <a:rPr lang="nl-NL" dirty="0" err="1"/>
              <a:t>changing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…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67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 messaging: managers directors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Your</a:t>
            </a:r>
            <a:r>
              <a:rPr lang="nl-NL" dirty="0"/>
              <a:t> company</a:t>
            </a:r>
          </a:p>
          <a:p>
            <a:pPr lvl="1"/>
            <a:endParaRPr lang="nl-NL" dirty="0"/>
          </a:p>
          <a:p>
            <a:pPr lvl="1"/>
            <a:r>
              <a:rPr lang="nl-NL" dirty="0" err="1"/>
              <a:t>understands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.</a:t>
            </a:r>
            <a:br>
              <a:rPr lang="nl-NL" dirty="0"/>
            </a:b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solutions</a:t>
            </a:r>
            <a:r>
              <a:rPr lang="nl-NL" dirty="0"/>
              <a:t> / </a:t>
            </a:r>
            <a:r>
              <a:rPr lang="nl-NL" dirty="0" err="1"/>
              <a:t>proposal</a:t>
            </a:r>
            <a:r>
              <a:rPr lang="nl-NL" dirty="0"/>
              <a:t> support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. 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sell</a:t>
            </a:r>
            <a:r>
              <a:rPr lang="nl-NL" dirty="0"/>
              <a:t> DNN, </a:t>
            </a:r>
            <a:r>
              <a:rPr lang="nl-NL" dirty="0" err="1"/>
              <a:t>sell</a:t>
            </a:r>
            <a:r>
              <a:rPr lang="nl-NL" dirty="0"/>
              <a:t> a </a:t>
            </a:r>
            <a:r>
              <a:rPr lang="nl-NL" dirty="0" err="1"/>
              <a:t>vision</a:t>
            </a:r>
            <a:r>
              <a:rPr lang="nl-NL" dirty="0"/>
              <a:t>, </a:t>
            </a:r>
            <a:r>
              <a:rPr lang="nl-NL" dirty="0" err="1"/>
              <a:t>be</a:t>
            </a:r>
            <a:r>
              <a:rPr lang="nl-NL" dirty="0"/>
              <a:t> a partner, </a:t>
            </a:r>
            <a:br>
              <a:rPr lang="nl-NL" dirty="0"/>
            </a:br>
            <a:r>
              <a:rPr lang="nl-NL" dirty="0" err="1"/>
              <a:t>not</a:t>
            </a:r>
            <a:r>
              <a:rPr lang="nl-NL" dirty="0"/>
              <a:t> a </a:t>
            </a:r>
            <a:r>
              <a:rPr lang="nl-NL" dirty="0" err="1"/>
              <a:t>supplier</a:t>
            </a:r>
            <a:r>
              <a:rPr lang="nl-NL" dirty="0"/>
              <a:t>, transcent </a:t>
            </a:r>
            <a:r>
              <a:rPr lang="nl-NL" dirty="0" err="1"/>
              <a:t>operational</a:t>
            </a:r>
            <a:r>
              <a:rPr lang="nl-NL" dirty="0"/>
              <a:t> level.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DNN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Is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great</a:t>
            </a:r>
            <a:r>
              <a:rPr lang="nl-NL" dirty="0"/>
              <a:t> companies</a:t>
            </a:r>
          </a:p>
          <a:p>
            <a:pPr lvl="1"/>
            <a:r>
              <a:rPr lang="nl-NL" dirty="0"/>
              <a:t>Is </a:t>
            </a:r>
            <a:r>
              <a:rPr lang="nl-NL" dirty="0" err="1"/>
              <a:t>an</a:t>
            </a:r>
            <a:r>
              <a:rPr lang="nl-NL" dirty="0"/>
              <a:t> award winning platform</a:t>
            </a:r>
          </a:p>
          <a:p>
            <a:pPr lvl="1"/>
            <a:r>
              <a:rPr lang="nl-NL" dirty="0"/>
              <a:t>.NET is </a:t>
            </a:r>
            <a:r>
              <a:rPr lang="nl-NL" dirty="0" err="1"/>
              <a:t>backed</a:t>
            </a:r>
            <a:r>
              <a:rPr lang="nl-NL" dirty="0"/>
              <a:t> up </a:t>
            </a:r>
            <a:r>
              <a:rPr lang="nl-NL" dirty="0" err="1"/>
              <a:t>by</a:t>
            </a:r>
            <a:r>
              <a:rPr lang="nl-NL" dirty="0"/>
              <a:t> IT, </a:t>
            </a:r>
            <a:r>
              <a:rPr lang="nl-NL" dirty="0" err="1"/>
              <a:t>procurement</a:t>
            </a:r>
            <a:r>
              <a:rPr lang="nl-NL" dirty="0"/>
              <a:t>, </a:t>
            </a:r>
            <a:r>
              <a:rPr lang="nl-NL" dirty="0" err="1"/>
              <a:t>communication</a:t>
            </a:r>
            <a:r>
              <a:rPr lang="nl-NL" dirty="0"/>
              <a:t> etc. </a:t>
            </a:r>
          </a:p>
          <a:p>
            <a:pPr lvl="1"/>
            <a:r>
              <a:rPr lang="nl-NL" dirty="0" err="1"/>
              <a:t>Capable</a:t>
            </a:r>
            <a:r>
              <a:rPr lang="nl-NL" dirty="0"/>
              <a:t> professionals </a:t>
            </a:r>
            <a:r>
              <a:rPr lang="nl-NL" dirty="0" err="1"/>
              <a:t>available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hire</a:t>
            </a:r>
            <a:endParaRPr lang="nl-NL" dirty="0"/>
          </a:p>
          <a:p>
            <a:pPr lvl="1"/>
            <a:r>
              <a:rPr lang="nl-NL" dirty="0"/>
              <a:t>Concept &amp;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flexible</a:t>
            </a:r>
            <a:r>
              <a:rPr lang="nl-NL" dirty="0"/>
              <a:t>. 5 </a:t>
            </a:r>
            <a:r>
              <a:rPr lang="nl-NL" dirty="0" err="1"/>
              <a:t>Years</a:t>
            </a:r>
            <a:r>
              <a:rPr lang="nl-NL" dirty="0"/>
              <a:t> is </a:t>
            </a:r>
            <a:r>
              <a:rPr lang="nl-NL" dirty="0" err="1"/>
              <a:t>mid</a:t>
            </a:r>
            <a:r>
              <a:rPr lang="nl-NL" dirty="0"/>
              <a:t> term </a:t>
            </a:r>
            <a:r>
              <a:rPr lang="nl-NL" dirty="0" err="1"/>
              <a:t>for</a:t>
            </a:r>
            <a:r>
              <a:rPr lang="nl-NL" dirty="0"/>
              <a:t> business but light </a:t>
            </a:r>
            <a:r>
              <a:rPr lang="nl-NL" dirty="0" err="1"/>
              <a:t>years</a:t>
            </a:r>
            <a:r>
              <a:rPr lang="nl-NL" dirty="0"/>
              <a:t> in </a:t>
            </a:r>
            <a:r>
              <a:rPr lang="nl-NL" dirty="0" err="1"/>
              <a:t>tech</a:t>
            </a:r>
            <a:r>
              <a:rPr lang="nl-NL" dirty="0"/>
              <a:t>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2" descr="Afbeeldingsresultaat voor CEO vopa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0"/>
          <a:stretch/>
        </p:blipFill>
        <p:spPr bwMode="auto">
          <a:xfrm>
            <a:off x="8091632" y="500857"/>
            <a:ext cx="4100368" cy="275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22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0"/>
            <a:ext cx="11722100" cy="500857"/>
          </a:xfrm>
        </p:spPr>
        <p:txBody>
          <a:bodyPr/>
          <a:lstStyle/>
          <a:p>
            <a:r>
              <a:rPr lang="nl-NL" dirty="0"/>
              <a:t>Companies </a:t>
            </a:r>
            <a:r>
              <a:rPr lang="nl-NL" dirty="0" err="1"/>
              <a:t>using</a:t>
            </a:r>
            <a:r>
              <a:rPr lang="nl-NL" dirty="0"/>
              <a:t> DNN</a:t>
            </a:r>
          </a:p>
        </p:txBody>
      </p:sp>
      <p:pic>
        <p:nvPicPr>
          <p:cNvPr id="12290" name="Picture 2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18" y="1308134"/>
            <a:ext cx="1620982" cy="162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67064" y="875418"/>
            <a:ext cx="2254827" cy="58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Health care</a:t>
            </a:r>
          </a:p>
        </p:txBody>
      </p:sp>
      <p:pic>
        <p:nvPicPr>
          <p:cNvPr id="12294" name="Picture 6" descr="Afbeeldingsresultaat voor northrim ba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27" y="1460773"/>
            <a:ext cx="1147567" cy="114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58954" y="875418"/>
            <a:ext cx="2254827" cy="58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Finance</a:t>
            </a:r>
          </a:p>
        </p:txBody>
      </p:sp>
      <p:pic>
        <p:nvPicPr>
          <p:cNvPr id="12296" name="Picture 8" descr="Afbeeldingsresultaat voor bank of amer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98" y="2775358"/>
            <a:ext cx="1868824" cy="14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fbeeldingsresultaat voor pfiz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3" y="3067206"/>
            <a:ext cx="1410212" cy="81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9142853" y="875418"/>
            <a:ext cx="2254827" cy="58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Science</a:t>
            </a:r>
            <a:endParaRPr lang="nl-NL" dirty="0"/>
          </a:p>
        </p:txBody>
      </p:sp>
      <p:pic>
        <p:nvPicPr>
          <p:cNvPr id="12300" name="Picture 12" descr="Afbeeldingsresultaat voor na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721" y="1653106"/>
            <a:ext cx="1209963" cy="95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Afbeeldingsresultaat voor usg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615" y="3092618"/>
            <a:ext cx="1860169" cy="7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Afbeeldingsresultaat voor texas hospital associati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75029"/>
            <a:ext cx="3119005" cy="5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fbeeldingsresultaat voor cornell universit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47" y="4428416"/>
            <a:ext cx="1286581" cy="12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Afbeeldingsresultaat voor savers bank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67" y="4686859"/>
            <a:ext cx="2733936" cy="64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Afbeeldingsresultaat voor university of new or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266" y="4346488"/>
            <a:ext cx="1633274" cy="163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230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900" y="0"/>
            <a:ext cx="11722100" cy="500857"/>
          </a:xfrm>
        </p:spPr>
        <p:txBody>
          <a:bodyPr/>
          <a:lstStyle/>
          <a:p>
            <a:r>
              <a:rPr lang="nl-NL" dirty="0"/>
              <a:t>Companies </a:t>
            </a:r>
            <a:r>
              <a:rPr lang="nl-NL" dirty="0" err="1"/>
              <a:t>using</a:t>
            </a:r>
            <a:r>
              <a:rPr lang="nl-NL" dirty="0"/>
              <a:t> DNN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867064" y="875418"/>
            <a:ext cx="2254827" cy="58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Government</a:t>
            </a:r>
            <a:endParaRPr lang="nl-NL" dirty="0"/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5258954" y="875418"/>
            <a:ext cx="2254827" cy="58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Consumer</a:t>
            </a:r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9142853" y="875418"/>
            <a:ext cx="2254827" cy="585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err="1"/>
              <a:t>Mobility</a:t>
            </a:r>
            <a:endParaRPr lang="nl-NL" dirty="0"/>
          </a:p>
        </p:txBody>
      </p:sp>
      <p:pic>
        <p:nvPicPr>
          <p:cNvPr id="13314" name="Picture 2" descr="Afbeeldingsresultaat voor US ar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10" y="1699476"/>
            <a:ext cx="1621733" cy="108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fbeeldingsresultaat voor Bo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60" y="1741220"/>
            <a:ext cx="2833543" cy="10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fbeeldingsresultaat voor Sams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88" y="2913850"/>
            <a:ext cx="2390486" cy="80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Afbeeldingsresultaat voor 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99" y="3179712"/>
            <a:ext cx="1132719" cy="123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Afbeeldingsresultaat voor mars petca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99" y="3911047"/>
            <a:ext cx="2568864" cy="123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Afbeeldingsresultaat voor kia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00" y="1460773"/>
            <a:ext cx="2802280" cy="15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Afbeeldingsresultaat voor nascar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25" y="3179712"/>
            <a:ext cx="2140600" cy="12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Afbeeldingsresultaat voor lockheed mart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526093"/>
            <a:ext cx="1630790" cy="11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Afbeeldingsresultaat voor c.gov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87" y="4806364"/>
            <a:ext cx="12477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Afbeeldingsresultaat voor tnt post u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60" y="5189256"/>
            <a:ext cx="2889521" cy="98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0399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messaging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Communication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93526" y="901700"/>
            <a:ext cx="4145973" cy="51708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 err="1"/>
              <a:t>Strategy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execution</a:t>
            </a:r>
            <a:br>
              <a:rPr lang="nl-NL" dirty="0"/>
            </a:br>
            <a:endParaRPr lang="nl-NL" dirty="0"/>
          </a:p>
          <a:p>
            <a:pPr lvl="1" algn="l"/>
            <a:r>
              <a:rPr lang="nl-NL" dirty="0"/>
              <a:t>Website takes lot of time,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tech</a:t>
            </a:r>
            <a:endParaRPr lang="nl-NL" dirty="0"/>
          </a:p>
          <a:p>
            <a:pPr lvl="1" algn="l"/>
            <a:endParaRPr lang="nl-NL" dirty="0"/>
          </a:p>
          <a:p>
            <a:pPr lvl="1" algn="l"/>
            <a:r>
              <a:rPr lang="nl-NL" dirty="0" err="1"/>
              <a:t>Amazing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load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/>
              <a:t>Directors dropping </a:t>
            </a:r>
            <a:r>
              <a:rPr lang="nl-NL" dirty="0" err="1"/>
              <a:t>bombs</a:t>
            </a:r>
            <a:r>
              <a:rPr lang="nl-NL" dirty="0"/>
              <a:t> </a:t>
            </a:r>
          </a:p>
          <a:p>
            <a:pPr lvl="1" algn="l"/>
            <a:r>
              <a:rPr lang="nl-NL" dirty="0"/>
              <a:t>Impossible deadlines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/>
              <a:t>Legal </a:t>
            </a:r>
            <a:r>
              <a:rPr lang="nl-NL" dirty="0" err="1"/>
              <a:t>demanding</a:t>
            </a:r>
            <a:r>
              <a:rPr lang="nl-NL" dirty="0"/>
              <a:t> </a:t>
            </a:r>
            <a:r>
              <a:rPr lang="nl-NL" dirty="0" err="1"/>
              <a:t>immediate</a:t>
            </a:r>
            <a:r>
              <a:rPr lang="nl-NL" dirty="0"/>
              <a:t> changes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/>
              <a:t>Reporting on </a:t>
            </a:r>
            <a:r>
              <a:rPr lang="nl-NL" dirty="0" err="1"/>
              <a:t>effectiveness</a:t>
            </a:r>
            <a:endParaRPr lang="nl-NL" dirty="0"/>
          </a:p>
          <a:p>
            <a:pPr lvl="1" algn="l"/>
            <a:endParaRPr lang="nl-NL" dirty="0"/>
          </a:p>
          <a:p>
            <a:pPr lvl="1" algn="l"/>
            <a:r>
              <a:rPr lang="nl-NL" dirty="0"/>
              <a:t>Cut </a:t>
            </a:r>
            <a:r>
              <a:rPr lang="nl-NL" dirty="0" err="1"/>
              <a:t>costs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8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About</a:t>
            </a:r>
            <a:r>
              <a:rPr lang="nl-NL" dirty="0"/>
              <a:t> 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3104" y="4895272"/>
            <a:ext cx="10769600" cy="1228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/>
              <a:t>Experience</a:t>
            </a:r>
            <a:r>
              <a:rPr lang="nl-NL" sz="2000" dirty="0"/>
              <a:t>:</a:t>
            </a:r>
          </a:p>
          <a:p>
            <a:pPr marL="0" indent="0">
              <a:buNone/>
            </a:pPr>
            <a:r>
              <a:rPr lang="nl-NL" sz="2000" dirty="0"/>
              <a:t>Editing, online marketing, corporate sites, e-commerce, accountmanagement, </a:t>
            </a:r>
            <a:r>
              <a:rPr lang="nl-NL" sz="2000" dirty="0" err="1"/>
              <a:t>pitches</a:t>
            </a:r>
            <a:r>
              <a:rPr lang="nl-NL" sz="2000" dirty="0"/>
              <a:t>, </a:t>
            </a:r>
            <a:r>
              <a:rPr lang="nl-NL" sz="2000" dirty="0" err="1"/>
              <a:t>strategy</a:t>
            </a:r>
            <a:r>
              <a:rPr lang="nl-NL" sz="2000" dirty="0"/>
              <a:t>, coaching editors, </a:t>
            </a:r>
            <a:r>
              <a:rPr lang="nl-NL" sz="2000" dirty="0" err="1"/>
              <a:t>Drupal</a:t>
            </a:r>
            <a:r>
              <a:rPr lang="nl-NL" sz="2000" dirty="0"/>
              <a:t>, DNN, </a:t>
            </a:r>
            <a:r>
              <a:rPr lang="nl-NL" sz="2000" dirty="0" err="1"/>
              <a:t>Wordpress</a:t>
            </a:r>
            <a:r>
              <a:rPr lang="nl-NL" sz="2000" dirty="0"/>
              <a:t>, </a:t>
            </a:r>
            <a:r>
              <a:rPr lang="nl-NL" sz="2000" dirty="0" err="1"/>
              <a:t>Magento</a:t>
            </a:r>
            <a:r>
              <a:rPr lang="nl-NL" sz="2000" dirty="0"/>
              <a:t>, </a:t>
            </a:r>
            <a:r>
              <a:rPr lang="nl-NL" sz="2000" dirty="0" err="1"/>
              <a:t>custom</a:t>
            </a:r>
            <a:r>
              <a:rPr lang="nl-NL" sz="2000" dirty="0"/>
              <a:t> CMS, </a:t>
            </a:r>
            <a:r>
              <a:rPr lang="nl-NL" sz="2000" dirty="0" err="1"/>
              <a:t>Moodle</a:t>
            </a:r>
            <a:r>
              <a:rPr lang="nl-NL" sz="2000" dirty="0"/>
              <a:t>…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56" y="600731"/>
            <a:ext cx="1855095" cy="185509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19649"/>
              </p:ext>
            </p:extLst>
          </p:nvPr>
        </p:nvGraphicFramePr>
        <p:xfrm>
          <a:off x="237356" y="2396143"/>
          <a:ext cx="1151255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Image" r:id="rId5" imgW="22920480" imgH="4380840" progId="Photoshop.Image.17">
                  <p:embed/>
                </p:oleObj>
              </mc:Choice>
              <mc:Fallback>
                <p:oleObj name="Image" r:id="rId5" imgW="22920480" imgH="4380840" progId="Photoshop.Image.17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356" y="2396143"/>
                        <a:ext cx="11512550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32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 messaging: </a:t>
            </a:r>
            <a:r>
              <a:rPr lang="nl-NL" dirty="0" err="1"/>
              <a:t>communication</a:t>
            </a:r>
            <a:r>
              <a:rPr lang="nl-NL" dirty="0"/>
              <a:t> professionals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hear</a:t>
            </a:r>
            <a:endParaRPr lang="nl-NL" dirty="0"/>
          </a:p>
          <a:p>
            <a:pPr lvl="1"/>
            <a:r>
              <a:rPr lang="nl-NL" dirty="0"/>
              <a:t>DNN offer </a:t>
            </a:r>
            <a:r>
              <a:rPr lang="nl-NL" dirty="0" err="1"/>
              <a:t>the</a:t>
            </a:r>
            <a:r>
              <a:rPr lang="nl-NL" dirty="0"/>
              <a:t> most control</a:t>
            </a:r>
          </a:p>
          <a:p>
            <a:pPr lvl="1"/>
            <a:r>
              <a:rPr lang="nl-NL" dirty="0"/>
              <a:t>DNN offers </a:t>
            </a:r>
            <a:r>
              <a:rPr lang="nl-NL" dirty="0" err="1"/>
              <a:t>the</a:t>
            </a:r>
            <a:r>
              <a:rPr lang="nl-NL" dirty="0"/>
              <a:t> most </a:t>
            </a:r>
            <a:r>
              <a:rPr lang="nl-NL" dirty="0" err="1"/>
              <a:t>freedom</a:t>
            </a:r>
            <a:endParaRPr lang="nl-NL" dirty="0"/>
          </a:p>
          <a:p>
            <a:pPr lvl="1"/>
            <a:r>
              <a:rPr lang="nl-NL" dirty="0"/>
              <a:t>DNN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editor in context</a:t>
            </a:r>
          </a:p>
          <a:p>
            <a:pPr lvl="1"/>
            <a:r>
              <a:rPr lang="nl-NL" dirty="0"/>
              <a:t>Short time </a:t>
            </a:r>
            <a:r>
              <a:rPr lang="nl-NL" dirty="0" err="1"/>
              <a:t>to</a:t>
            </a:r>
            <a:r>
              <a:rPr lang="nl-NL" dirty="0"/>
              <a:t> market (</a:t>
            </a:r>
            <a:r>
              <a:rPr lang="nl-NL" dirty="0" err="1"/>
              <a:t>subsite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a </a:t>
            </a:r>
            <a:r>
              <a:rPr lang="nl-NL" dirty="0" err="1"/>
              <a:t>day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Support of sub </a:t>
            </a:r>
            <a:r>
              <a:rPr lang="nl-NL" dirty="0" err="1"/>
              <a:t>brands</a:t>
            </a:r>
            <a:r>
              <a:rPr lang="nl-NL" dirty="0"/>
              <a:t> (corporate, marketing, </a:t>
            </a:r>
            <a:br>
              <a:rPr lang="nl-NL" dirty="0"/>
            </a:br>
            <a:r>
              <a:rPr lang="nl-NL" dirty="0" err="1"/>
              <a:t>powered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…)</a:t>
            </a:r>
          </a:p>
          <a:p>
            <a:pPr lvl="1"/>
            <a:r>
              <a:rPr lang="nl-NL" dirty="0" err="1"/>
              <a:t>Delegate</a:t>
            </a:r>
            <a:r>
              <a:rPr lang="nl-NL" dirty="0"/>
              <a:t> </a:t>
            </a:r>
            <a:r>
              <a:rPr lang="nl-NL" dirty="0" err="1"/>
              <a:t>tasks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colleagues</a:t>
            </a:r>
            <a:r>
              <a:rPr lang="nl-NL" dirty="0"/>
              <a:t> without </a:t>
            </a:r>
            <a:r>
              <a:rPr lang="nl-NL" dirty="0" err="1"/>
              <a:t>fear</a:t>
            </a:r>
            <a:endParaRPr lang="nl-NL" dirty="0"/>
          </a:p>
          <a:p>
            <a:pPr lvl="1"/>
            <a:r>
              <a:rPr lang="nl-NL" dirty="0"/>
              <a:t>Supports SEO out of </a:t>
            </a:r>
            <a:r>
              <a:rPr lang="nl-NL" dirty="0" err="1"/>
              <a:t>the</a:t>
            </a:r>
            <a:r>
              <a:rPr lang="nl-NL" dirty="0"/>
              <a:t> box</a:t>
            </a:r>
          </a:p>
          <a:p>
            <a:pPr lvl="1"/>
            <a:r>
              <a:rPr lang="nl-NL" dirty="0" err="1"/>
              <a:t>Hundreds</a:t>
            </a:r>
            <a:r>
              <a:rPr lang="nl-NL" dirty="0"/>
              <a:t> of </a:t>
            </a:r>
            <a:r>
              <a:rPr lang="nl-NL" dirty="0" err="1"/>
              <a:t>extensions</a:t>
            </a:r>
            <a:endParaRPr lang="nl-NL" dirty="0"/>
          </a:p>
          <a:p>
            <a:pPr lvl="1"/>
            <a:r>
              <a:rPr lang="nl-NL" dirty="0" err="1"/>
              <a:t>Trusted</a:t>
            </a:r>
            <a:r>
              <a:rPr lang="nl-NL" dirty="0"/>
              <a:t> </a:t>
            </a:r>
            <a:r>
              <a:rPr lang="nl-NL" dirty="0" err="1"/>
              <a:t>vendors</a:t>
            </a:r>
            <a:endParaRPr lang="nl-NL" dirty="0"/>
          </a:p>
          <a:p>
            <a:pPr lvl="1"/>
            <a:r>
              <a:rPr lang="nl-NL" dirty="0" err="1"/>
              <a:t>Vision</a:t>
            </a:r>
            <a:r>
              <a:rPr lang="nl-NL" dirty="0"/>
              <a:t> on liquid content / media independent </a:t>
            </a:r>
            <a:r>
              <a:rPr lang="nl-NL" dirty="0" err="1"/>
              <a:t>publishing</a:t>
            </a:r>
            <a:endParaRPr lang="nl-NL" dirty="0"/>
          </a:p>
          <a:p>
            <a:pPr lvl="1"/>
            <a:r>
              <a:rPr lang="nl-NL" dirty="0"/>
              <a:t>Active community</a:t>
            </a:r>
          </a:p>
          <a:p>
            <a:pPr lvl="1"/>
            <a:endParaRPr lang="nl-NL" dirty="0"/>
          </a:p>
        </p:txBody>
      </p:sp>
      <p:pic>
        <p:nvPicPr>
          <p:cNvPr id="4" name="Picture 2" descr="http://www.tjeps.com/portals/0/Images/Peoples-choi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/>
        </p:blipFill>
        <p:spPr bwMode="auto">
          <a:xfrm>
            <a:off x="9256759" y="3179389"/>
            <a:ext cx="3018368" cy="29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web care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9" y="500857"/>
            <a:ext cx="4027632" cy="2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Actually</a:t>
            </a:r>
            <a:r>
              <a:rPr lang="nl-NL" dirty="0"/>
              <a:t>: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tell</a:t>
            </a:r>
            <a:r>
              <a:rPr lang="nl-NL" dirty="0"/>
              <a:t>. Show!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596955"/>
            <a:ext cx="10769600" cy="6170904"/>
          </a:xfrm>
        </p:spPr>
        <p:txBody>
          <a:bodyPr>
            <a:normAutofit/>
          </a:bodyPr>
          <a:lstStyle/>
          <a:p>
            <a:r>
              <a:rPr lang="nl-NL" dirty="0"/>
              <a:t>My top 13 most </a:t>
            </a:r>
            <a:r>
              <a:rPr lang="nl-NL" dirty="0" err="1"/>
              <a:t>impressive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show</a:t>
            </a:r>
          </a:p>
          <a:p>
            <a:pPr lvl="1"/>
            <a:r>
              <a:rPr lang="nl-NL" dirty="0" err="1"/>
              <a:t>Explain</a:t>
            </a:r>
            <a:r>
              <a:rPr lang="nl-NL" dirty="0"/>
              <a:t> </a:t>
            </a:r>
            <a:r>
              <a:rPr lang="nl-NL" dirty="0" err="1"/>
              <a:t>simplicity</a:t>
            </a:r>
            <a:r>
              <a:rPr lang="nl-NL" dirty="0"/>
              <a:t> </a:t>
            </a:r>
            <a:r>
              <a:rPr lang="nl-NL" dirty="0" err="1"/>
              <a:t>admin</a:t>
            </a:r>
            <a:r>
              <a:rPr lang="nl-NL" dirty="0"/>
              <a:t> bar</a:t>
            </a:r>
          </a:p>
          <a:p>
            <a:pPr lvl="1"/>
            <a:r>
              <a:rPr lang="nl-NL" dirty="0"/>
              <a:t>Show </a:t>
            </a:r>
            <a:r>
              <a:rPr lang="nl-NL" dirty="0" err="1"/>
              <a:t>inline</a:t>
            </a:r>
            <a:r>
              <a:rPr lang="nl-NL" dirty="0"/>
              <a:t> editing</a:t>
            </a:r>
          </a:p>
          <a:p>
            <a:pPr lvl="1"/>
            <a:r>
              <a:rPr lang="nl-NL" dirty="0" err="1"/>
              <a:t>Create</a:t>
            </a:r>
            <a:r>
              <a:rPr lang="nl-NL" dirty="0"/>
              <a:t> 15 pages (3 levels) in 1 click</a:t>
            </a:r>
          </a:p>
          <a:p>
            <a:pPr lvl="1"/>
            <a:r>
              <a:rPr lang="nl-NL" dirty="0"/>
              <a:t>Switch </a:t>
            </a:r>
            <a:r>
              <a:rPr lang="nl-NL" dirty="0" err="1"/>
              <a:t>theme</a:t>
            </a:r>
            <a:r>
              <a:rPr lang="nl-NL" dirty="0"/>
              <a:t> (corporate – sub brand – marketing)</a:t>
            </a:r>
          </a:p>
          <a:p>
            <a:pPr lvl="1"/>
            <a:r>
              <a:rPr lang="nl-NL" dirty="0"/>
              <a:t>Switch container</a:t>
            </a:r>
          </a:p>
          <a:p>
            <a:pPr lvl="1"/>
            <a:r>
              <a:rPr lang="nl-NL" dirty="0" err="1"/>
              <a:t>Add</a:t>
            </a:r>
            <a:r>
              <a:rPr lang="nl-NL" dirty="0"/>
              <a:t> a module a page</a:t>
            </a:r>
          </a:p>
          <a:p>
            <a:pPr lvl="1"/>
            <a:r>
              <a:rPr lang="nl-NL" dirty="0"/>
              <a:t>Switch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pane</a:t>
            </a:r>
            <a:endParaRPr lang="nl-NL" dirty="0"/>
          </a:p>
          <a:p>
            <a:pPr lvl="1"/>
            <a:r>
              <a:rPr lang="nl-NL" dirty="0" err="1"/>
              <a:t>Worry</a:t>
            </a:r>
            <a:r>
              <a:rPr lang="nl-NL" dirty="0"/>
              <a:t> free complex </a:t>
            </a:r>
            <a:r>
              <a:rPr lang="nl-NL" dirty="0" err="1"/>
              <a:t>layout</a:t>
            </a:r>
            <a:r>
              <a:rPr lang="nl-NL" dirty="0"/>
              <a:t> editing (2SXC)</a:t>
            </a:r>
          </a:p>
          <a:p>
            <a:pPr lvl="1"/>
            <a:r>
              <a:rPr lang="nl-NL" dirty="0" err="1"/>
              <a:t>Compare</a:t>
            </a:r>
            <a:r>
              <a:rPr lang="nl-NL" dirty="0"/>
              <a:t> content (Live HTML)</a:t>
            </a:r>
          </a:p>
          <a:p>
            <a:pPr lvl="1"/>
            <a:r>
              <a:rPr lang="nl-NL" dirty="0"/>
              <a:t>Form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dependencies</a:t>
            </a:r>
            <a:r>
              <a:rPr lang="nl-NL" dirty="0"/>
              <a:t> (</a:t>
            </a:r>
            <a:r>
              <a:rPr lang="nl-NL" dirty="0" err="1"/>
              <a:t>ActionForm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Create</a:t>
            </a:r>
            <a:r>
              <a:rPr lang="nl-NL" dirty="0"/>
              <a:t> a new </a:t>
            </a:r>
            <a:r>
              <a:rPr lang="nl-NL" dirty="0" err="1"/>
              <a:t>subsite</a:t>
            </a:r>
            <a:endParaRPr lang="nl-NL" dirty="0"/>
          </a:p>
          <a:p>
            <a:pPr lvl="1"/>
            <a:r>
              <a:rPr lang="nl-NL" dirty="0" err="1"/>
              <a:t>Create</a:t>
            </a:r>
            <a:r>
              <a:rPr lang="nl-NL" dirty="0"/>
              <a:t> a new site,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site wizard</a:t>
            </a:r>
          </a:p>
          <a:p>
            <a:pPr lvl="1"/>
            <a:r>
              <a:rPr lang="nl-NL" dirty="0"/>
              <a:t>Timer on modules</a:t>
            </a:r>
          </a:p>
        </p:txBody>
      </p:sp>
      <p:pic>
        <p:nvPicPr>
          <p:cNvPr id="4" name="Picture 2" descr="http://www.tjeps.com/portals/0/Images/Peoples-choi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83"/>
          <a:stretch/>
        </p:blipFill>
        <p:spPr bwMode="auto">
          <a:xfrm>
            <a:off x="9256759" y="3179389"/>
            <a:ext cx="3018368" cy="299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beeldingsresultaat voor web care t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9" y="500857"/>
            <a:ext cx="4027632" cy="26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50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messaging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IT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93526" y="901700"/>
            <a:ext cx="4145973" cy="5170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r>
              <a:rPr lang="nl-NL" dirty="0"/>
              <a:t>Must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fast</a:t>
            </a:r>
            <a:endParaRPr lang="nl-NL" dirty="0"/>
          </a:p>
          <a:p>
            <a:pPr lvl="1" algn="l"/>
            <a:r>
              <a:rPr lang="nl-NL" dirty="0"/>
              <a:t>Must </a:t>
            </a:r>
            <a:r>
              <a:rPr lang="nl-NL" dirty="0" err="1"/>
              <a:t>be</a:t>
            </a:r>
            <a:r>
              <a:rPr lang="nl-NL" dirty="0"/>
              <a:t> secure</a:t>
            </a:r>
          </a:p>
          <a:p>
            <a:pPr lvl="1" algn="l"/>
            <a:r>
              <a:rPr lang="nl-NL" dirty="0"/>
              <a:t>Must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future</a:t>
            </a:r>
            <a:r>
              <a:rPr lang="nl-NL" dirty="0"/>
              <a:t> </a:t>
            </a:r>
            <a:r>
              <a:rPr lang="nl-NL" dirty="0" err="1"/>
              <a:t>proof</a:t>
            </a:r>
            <a:endParaRPr lang="nl-NL" dirty="0"/>
          </a:p>
          <a:p>
            <a:pPr lvl="1" algn="l"/>
            <a:endParaRPr lang="nl-NL" dirty="0"/>
          </a:p>
          <a:p>
            <a:pPr lvl="1" algn="l"/>
            <a:r>
              <a:rPr lang="nl-NL" dirty="0"/>
              <a:t>Employees </a:t>
            </a:r>
            <a:r>
              <a:rPr lang="nl-NL" dirty="0" err="1"/>
              <a:t>asking</a:t>
            </a:r>
            <a:r>
              <a:rPr lang="nl-NL" dirty="0"/>
              <a:t> new software &amp; hardware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/>
              <a:t>Compliance</a:t>
            </a:r>
          </a:p>
          <a:p>
            <a:pPr lvl="1" algn="l"/>
            <a:r>
              <a:rPr lang="nl-NL" dirty="0"/>
              <a:t>Audits</a:t>
            </a:r>
          </a:p>
          <a:p>
            <a:pPr lvl="1" algn="l"/>
            <a:endParaRPr lang="nl-NL" dirty="0"/>
          </a:p>
          <a:p>
            <a:pPr lvl="1" algn="l"/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another</a:t>
            </a:r>
            <a:r>
              <a:rPr lang="nl-NL" dirty="0"/>
              <a:t> </a:t>
            </a:r>
            <a:r>
              <a:rPr lang="nl-NL" dirty="0" err="1"/>
              <a:t>problem</a:t>
            </a:r>
            <a:endParaRPr lang="nl-NL" dirty="0"/>
          </a:p>
          <a:p>
            <a:pPr lvl="1" algn="l"/>
            <a:endParaRPr lang="nl-NL" dirty="0"/>
          </a:p>
          <a:p>
            <a:pPr lvl="1" algn="l"/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wish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proud</a:t>
            </a:r>
            <a:r>
              <a:rPr lang="nl-NL" dirty="0"/>
              <a:t> of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gear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7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Basic messaging: IT &amp; </a:t>
            </a:r>
            <a:r>
              <a:rPr lang="nl-NL" dirty="0" err="1"/>
              <a:t>procurement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hear</a:t>
            </a:r>
            <a:endParaRPr lang="nl-NL" dirty="0"/>
          </a:p>
          <a:p>
            <a:pPr lvl="1"/>
            <a:r>
              <a:rPr lang="nl-NL" dirty="0"/>
              <a:t>Solutions fits in overall </a:t>
            </a:r>
            <a:r>
              <a:rPr lang="nl-NL" dirty="0" err="1"/>
              <a:t>architecture</a:t>
            </a:r>
            <a:r>
              <a:rPr lang="nl-NL" dirty="0"/>
              <a:t> (.NET)</a:t>
            </a:r>
          </a:p>
          <a:p>
            <a:pPr lvl="1"/>
            <a:r>
              <a:rPr lang="nl-NL" dirty="0"/>
              <a:t>Has option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Azure</a:t>
            </a:r>
            <a:r>
              <a:rPr lang="nl-NL" dirty="0"/>
              <a:t> / </a:t>
            </a:r>
            <a:r>
              <a:rPr lang="nl-NL" dirty="0" err="1"/>
              <a:t>cloud</a:t>
            </a:r>
            <a:endParaRPr lang="nl-NL" dirty="0"/>
          </a:p>
          <a:p>
            <a:pPr lvl="1"/>
            <a:r>
              <a:rPr lang="nl-NL" dirty="0" err="1"/>
              <a:t>Roadmap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.NET </a:t>
            </a:r>
            <a:r>
              <a:rPr lang="nl-NL" dirty="0" err="1"/>
              <a:t>Core</a:t>
            </a:r>
            <a:endParaRPr lang="nl-NL" dirty="0"/>
          </a:p>
          <a:p>
            <a:pPr lvl="1"/>
            <a:r>
              <a:rPr lang="nl-NL" dirty="0" err="1"/>
              <a:t>Vision</a:t>
            </a:r>
            <a:r>
              <a:rPr lang="nl-NL" dirty="0"/>
              <a:t> on microservices</a:t>
            </a:r>
          </a:p>
          <a:p>
            <a:pPr lvl="1"/>
            <a:r>
              <a:rPr lang="nl-NL" dirty="0"/>
              <a:t>Open source (no fee at start, no fee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Secure</a:t>
            </a:r>
          </a:p>
          <a:p>
            <a:pPr lvl="1"/>
            <a:r>
              <a:rPr lang="nl-NL" dirty="0"/>
              <a:t>No </a:t>
            </a:r>
            <a:r>
              <a:rPr lang="nl-NL" dirty="0" err="1"/>
              <a:t>vendor</a:t>
            </a:r>
            <a:r>
              <a:rPr lang="nl-NL" dirty="0"/>
              <a:t> </a:t>
            </a:r>
            <a:r>
              <a:rPr lang="nl-NL" dirty="0" err="1"/>
              <a:t>lock</a:t>
            </a:r>
            <a:r>
              <a:rPr lang="nl-NL" dirty="0"/>
              <a:t>-in</a:t>
            </a:r>
          </a:p>
          <a:p>
            <a:pPr lvl="1"/>
            <a:r>
              <a:rPr lang="nl-NL" dirty="0"/>
              <a:t>Company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roadmap</a:t>
            </a:r>
            <a:endParaRPr lang="nl-NL" dirty="0"/>
          </a:p>
          <a:p>
            <a:pPr lvl="1"/>
            <a:r>
              <a:rPr lang="nl-NL" dirty="0"/>
              <a:t>Lot of professionals in store</a:t>
            </a:r>
          </a:p>
          <a:p>
            <a:pPr lvl="1"/>
            <a:r>
              <a:rPr lang="nl-NL" dirty="0"/>
              <a:t>Lot of professionals in community</a:t>
            </a:r>
          </a:p>
          <a:p>
            <a:pPr lvl="1"/>
            <a:r>
              <a:rPr lang="nl-NL" dirty="0" err="1"/>
              <a:t>Believable</a:t>
            </a:r>
            <a:r>
              <a:rPr lang="nl-NL" dirty="0"/>
              <a:t> </a:t>
            </a:r>
            <a:r>
              <a:rPr lang="nl-NL" dirty="0" err="1"/>
              <a:t>migration</a:t>
            </a:r>
            <a:r>
              <a:rPr lang="nl-NL" dirty="0"/>
              <a:t> </a:t>
            </a:r>
            <a:r>
              <a:rPr lang="nl-NL" dirty="0" err="1"/>
              <a:t>paths</a:t>
            </a:r>
            <a:r>
              <a:rPr lang="nl-NL" dirty="0"/>
              <a:t> (VB – C# - MVC - .NET </a:t>
            </a:r>
            <a:r>
              <a:rPr lang="nl-NL" dirty="0" err="1"/>
              <a:t>core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Cheap</a:t>
            </a:r>
            <a:r>
              <a:rPr lang="nl-NL" dirty="0"/>
              <a:t> / </a:t>
            </a:r>
            <a:r>
              <a:rPr lang="nl-NL" dirty="0" err="1"/>
              <a:t>affordable</a:t>
            </a:r>
            <a:endParaRPr lang="nl-NL" dirty="0"/>
          </a:p>
        </p:txBody>
      </p:sp>
      <p:pic>
        <p:nvPicPr>
          <p:cNvPr id="5122" name="Picture 2" descr="Afbeeldingsresultaat voor dnn extensible sec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38" y="3793966"/>
            <a:ext cx="2002915" cy="200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fbeeldingsresultaat voor it meet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217" b="-4245"/>
          <a:stretch/>
        </p:blipFill>
        <p:spPr bwMode="auto">
          <a:xfrm>
            <a:off x="8109816" y="500857"/>
            <a:ext cx="4082184" cy="27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60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lined</a:t>
            </a:r>
            <a:r>
              <a:rPr lang="nl-NL" dirty="0"/>
              <a:t> up</a:t>
            </a:r>
            <a:endParaRPr lang="en-US" dirty="0"/>
          </a:p>
        </p:txBody>
      </p:sp>
      <p:sp>
        <p:nvSpPr>
          <p:cNvPr id="4" name="Ondertitel 4"/>
          <p:cNvSpPr txBox="1">
            <a:spLocks/>
          </p:cNvSpPr>
          <p:nvPr/>
        </p:nvSpPr>
        <p:spPr>
          <a:xfrm>
            <a:off x="1003300" y="3015672"/>
            <a:ext cx="9144000" cy="189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Time for the kill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73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endParaRPr lang="en-US" dirty="0"/>
          </a:p>
        </p:txBody>
      </p:sp>
      <p:sp>
        <p:nvSpPr>
          <p:cNvPr id="4" name="Ondertitel 4"/>
          <p:cNvSpPr txBox="1">
            <a:spLocks/>
          </p:cNvSpPr>
          <p:nvPr/>
        </p:nvSpPr>
        <p:spPr>
          <a:xfrm>
            <a:off x="1003300" y="3015672"/>
            <a:ext cx="9144000" cy="189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 all want one more thing</a:t>
            </a:r>
          </a:p>
          <a:p>
            <a:r>
              <a:rPr lang="en-GB" dirty="0"/>
              <a:t>And…</a:t>
            </a:r>
          </a:p>
          <a:p>
            <a:r>
              <a:rPr lang="en-GB" dirty="0"/>
              <a:t>You need a hook. </a:t>
            </a:r>
            <a:br>
              <a:rPr lang="en-GB" dirty="0"/>
            </a:br>
            <a:r>
              <a:rPr lang="en-GB" dirty="0"/>
              <a:t>That’s what they’ll remember when you’re gone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9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Is out of </a:t>
            </a:r>
            <a:r>
              <a:rPr lang="nl-NL" dirty="0" err="1"/>
              <a:t>the</a:t>
            </a:r>
            <a:r>
              <a:rPr lang="nl-NL" dirty="0"/>
              <a:t> box</a:t>
            </a:r>
          </a:p>
          <a:p>
            <a:r>
              <a:rPr lang="nl-NL" dirty="0" err="1"/>
              <a:t>Embraces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vision</a:t>
            </a:r>
            <a:r>
              <a:rPr lang="nl-NL" dirty="0"/>
              <a:t> / want /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</a:t>
            </a:r>
            <a:r>
              <a:rPr lang="nl-NL" dirty="0" err="1"/>
              <a:t>beyond</a:t>
            </a:r>
            <a:endParaRPr lang="nl-NL" dirty="0"/>
          </a:p>
          <a:p>
            <a:r>
              <a:rPr lang="nl-NL" dirty="0" err="1"/>
              <a:t>Demonstrates</a:t>
            </a:r>
            <a:r>
              <a:rPr lang="nl-NL" dirty="0"/>
              <a:t> </a:t>
            </a:r>
            <a:r>
              <a:rPr lang="nl-NL" dirty="0" err="1"/>
              <a:t>passion</a:t>
            </a:r>
            <a:endParaRPr lang="nl-NL" dirty="0"/>
          </a:p>
          <a:p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authority</a:t>
            </a:r>
            <a:r>
              <a:rPr lang="nl-NL" dirty="0"/>
              <a:t> </a:t>
            </a:r>
            <a:r>
              <a:rPr lang="nl-NL" dirty="0" err="1"/>
              <a:t>example</a:t>
            </a:r>
            <a:endParaRPr lang="nl-NL" dirty="0"/>
          </a:p>
          <a:p>
            <a:r>
              <a:rPr lang="nl-NL" dirty="0" err="1"/>
              <a:t>Plays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scope: zoom in on niche or zoom out </a:t>
            </a:r>
            <a:r>
              <a:rPr lang="nl-NL" dirty="0" err="1"/>
              <a:t>for</a:t>
            </a:r>
            <a:r>
              <a:rPr lang="nl-NL" dirty="0"/>
              <a:t> ultimate big picture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04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r>
              <a:rPr lang="nl-NL" dirty="0"/>
              <a:t>: </a:t>
            </a:r>
            <a:r>
              <a:rPr lang="nl-NL" dirty="0" err="1"/>
              <a:t>example</a:t>
            </a:r>
            <a:r>
              <a:rPr lang="nl-NL" dirty="0"/>
              <a:t> 1, big picture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493305"/>
          </a:xfrm>
        </p:spPr>
        <p:txBody>
          <a:bodyPr>
            <a:normAutofit/>
          </a:bodyPr>
          <a:lstStyle/>
          <a:p>
            <a:r>
              <a:rPr lang="nl-NL" dirty="0"/>
              <a:t>Customer </a:t>
            </a:r>
            <a:r>
              <a:rPr lang="nl-NL" dirty="0" err="1"/>
              <a:t>wanted</a:t>
            </a:r>
            <a:r>
              <a:rPr lang="nl-NL" dirty="0"/>
              <a:t> a platform </a:t>
            </a:r>
            <a:r>
              <a:rPr lang="nl-NL" dirty="0" err="1"/>
              <a:t>to</a:t>
            </a:r>
            <a:r>
              <a:rPr lang="nl-NL" dirty="0"/>
              <a:t> offer e-</a:t>
            </a:r>
            <a:r>
              <a:rPr lang="nl-NL" dirty="0" err="1"/>
              <a:t>learning</a:t>
            </a:r>
            <a:endParaRPr lang="nl-NL" dirty="0"/>
          </a:p>
          <a:p>
            <a:r>
              <a:rPr lang="nl-NL" dirty="0"/>
              <a:t>We </a:t>
            </a:r>
            <a:r>
              <a:rPr lang="nl-NL" dirty="0" err="1"/>
              <a:t>knew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They</a:t>
            </a:r>
            <a:r>
              <a:rPr lang="nl-NL" dirty="0"/>
              <a:t> have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ambitions</a:t>
            </a:r>
            <a:endParaRPr lang="nl-NL" dirty="0"/>
          </a:p>
          <a:p>
            <a:pPr lvl="1"/>
            <a:r>
              <a:rPr lang="nl-NL" dirty="0" err="1"/>
              <a:t>Many</a:t>
            </a:r>
            <a:r>
              <a:rPr lang="nl-NL" dirty="0"/>
              <a:t> (freelance) producers of content</a:t>
            </a:r>
          </a:p>
          <a:p>
            <a:r>
              <a:rPr lang="nl-NL" dirty="0"/>
              <a:t>The curve </a:t>
            </a:r>
            <a:r>
              <a:rPr lang="nl-NL" dirty="0" err="1"/>
              <a:t>ball</a:t>
            </a:r>
            <a:r>
              <a:rPr lang="nl-NL" dirty="0"/>
              <a:t>: </a:t>
            </a:r>
            <a:r>
              <a:rPr lang="nl-NL" dirty="0" err="1"/>
              <a:t>our</a:t>
            </a:r>
            <a:r>
              <a:rPr lang="nl-NL" dirty="0"/>
              <a:t> concept offers flexibility. </a:t>
            </a:r>
          </a:p>
          <a:p>
            <a:pPr lvl="1"/>
            <a:r>
              <a:rPr lang="nl-NL" dirty="0"/>
              <a:t>Yes,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have </a:t>
            </a:r>
            <a:r>
              <a:rPr lang="nl-NL" dirty="0" err="1"/>
              <a:t>your</a:t>
            </a:r>
            <a:r>
              <a:rPr lang="nl-NL" dirty="0"/>
              <a:t> platform </a:t>
            </a:r>
            <a:r>
              <a:rPr lang="nl-NL" dirty="0" err="1"/>
              <a:t>to</a:t>
            </a:r>
            <a:r>
              <a:rPr lang="nl-NL" dirty="0"/>
              <a:t> offer e-</a:t>
            </a:r>
            <a:r>
              <a:rPr lang="nl-NL" dirty="0" err="1"/>
              <a:t>learning</a:t>
            </a:r>
            <a:r>
              <a:rPr lang="nl-NL" dirty="0"/>
              <a:t>. </a:t>
            </a:r>
          </a:p>
          <a:p>
            <a:pPr lvl="1"/>
            <a:r>
              <a:rPr lang="nl-NL" dirty="0"/>
              <a:t>But…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phase</a:t>
            </a:r>
            <a:r>
              <a:rPr lang="nl-NL" dirty="0"/>
              <a:t> 2</a:t>
            </a:r>
            <a:br>
              <a:rPr lang="nl-NL" dirty="0"/>
            </a:br>
            <a:endParaRPr lang="nl-NL" dirty="0"/>
          </a:p>
          <a:p>
            <a:pPr marL="457200" lvl="1" indent="0">
              <a:buNone/>
            </a:pP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platform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u="sng" dirty="0"/>
              <a:t>producers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offer </a:t>
            </a:r>
            <a:r>
              <a:rPr lang="nl-NL" dirty="0" err="1"/>
              <a:t>their</a:t>
            </a:r>
            <a:r>
              <a:rPr lang="nl-NL" dirty="0"/>
              <a:t> e-</a:t>
            </a:r>
            <a:r>
              <a:rPr lang="nl-NL" dirty="0" err="1"/>
              <a:t>learning</a:t>
            </a:r>
            <a:r>
              <a:rPr lang="nl-NL" dirty="0"/>
              <a:t>. </a:t>
            </a:r>
          </a:p>
          <a:p>
            <a:pPr marL="457200" lvl="1" indent="0">
              <a:buNone/>
            </a:pP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orchestrate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coherence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guard</a:t>
            </a:r>
            <a:r>
              <a:rPr lang="nl-NL" dirty="0"/>
              <a:t> </a:t>
            </a:r>
            <a:r>
              <a:rPr lang="nl-NL" dirty="0" err="1"/>
              <a:t>quality</a:t>
            </a:r>
            <a:r>
              <a:rPr lang="nl-NL" dirty="0"/>
              <a:t>/</a:t>
            </a:r>
            <a:r>
              <a:rPr lang="nl-NL" dirty="0" err="1"/>
              <a:t>safety</a:t>
            </a:r>
            <a:endParaRPr lang="nl-NL" dirty="0"/>
          </a:p>
          <a:p>
            <a:pPr marL="457200" lvl="1" indent="0">
              <a:buNone/>
            </a:pPr>
            <a:r>
              <a:rPr lang="nl-NL" dirty="0"/>
              <a:t>Schools/</a:t>
            </a:r>
            <a:r>
              <a:rPr lang="nl-NL" dirty="0" err="1"/>
              <a:t>students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purchase</a:t>
            </a:r>
            <a:endParaRPr lang="nl-NL" dirty="0"/>
          </a:p>
          <a:p>
            <a:pPr marL="457200" lvl="1" indent="0">
              <a:buNone/>
            </a:pPr>
            <a:r>
              <a:rPr lang="nl-NL" dirty="0" err="1"/>
              <a:t>You</a:t>
            </a:r>
            <a:r>
              <a:rPr lang="nl-NL" dirty="0"/>
              <a:t> charge 15%-25%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purchase</a:t>
            </a:r>
            <a:endParaRPr lang="nl-NL" dirty="0"/>
          </a:p>
          <a:p>
            <a:pPr marL="457200" lvl="1" indent="0">
              <a:buNone/>
            </a:pPr>
            <a:r>
              <a:rPr lang="nl-NL" dirty="0" err="1"/>
              <a:t>You</a:t>
            </a:r>
            <a:r>
              <a:rPr lang="nl-NL" dirty="0"/>
              <a:t> have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App market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3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r>
              <a:rPr lang="nl-NL" dirty="0"/>
              <a:t>: </a:t>
            </a:r>
            <a:r>
              <a:rPr lang="nl-NL" dirty="0" err="1"/>
              <a:t>example</a:t>
            </a:r>
            <a:r>
              <a:rPr lang="nl-NL" dirty="0"/>
              <a:t> 2, zoom 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899" y="901700"/>
            <a:ext cx="11047845" cy="5170885"/>
          </a:xfrm>
        </p:spPr>
        <p:txBody>
          <a:bodyPr>
            <a:normAutofit fontScale="77500" lnSpcReduction="20000"/>
          </a:bodyPr>
          <a:lstStyle/>
          <a:p>
            <a:r>
              <a:rPr lang="nl-NL" dirty="0"/>
              <a:t>Customer </a:t>
            </a:r>
            <a:r>
              <a:rPr lang="nl-NL" dirty="0" err="1"/>
              <a:t>wanted</a:t>
            </a:r>
            <a:r>
              <a:rPr lang="nl-NL" dirty="0"/>
              <a:t> a new website </a:t>
            </a:r>
            <a:r>
              <a:rPr lang="nl-NL" dirty="0" err="1"/>
              <a:t>transferred</a:t>
            </a:r>
            <a:r>
              <a:rPr lang="nl-NL" dirty="0"/>
              <a:t> as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Joomla</a:t>
            </a:r>
            <a:r>
              <a:rPr lang="nl-NL" dirty="0"/>
              <a:t> was </a:t>
            </a:r>
            <a:r>
              <a:rPr lang="nl-NL" dirty="0" err="1"/>
              <a:t>hacked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Curveball</a:t>
            </a:r>
            <a:r>
              <a:rPr lang="nl-NL" dirty="0"/>
              <a:t>: </a:t>
            </a:r>
            <a:r>
              <a:rPr lang="nl-NL" u="sng" dirty="0" err="1"/>
              <a:t>don’t</a:t>
            </a:r>
            <a:r>
              <a:rPr lang="nl-NL" u="sng" dirty="0"/>
              <a:t> want a new website</a:t>
            </a:r>
            <a:r>
              <a:rPr lang="nl-NL" dirty="0"/>
              <a:t>. Just transfer as is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safe NOW.</a:t>
            </a:r>
            <a:br>
              <a:rPr lang="nl-NL" dirty="0"/>
            </a:br>
            <a:r>
              <a:rPr lang="nl-NL" i="1" dirty="0"/>
              <a:t>Every </a:t>
            </a:r>
            <a:r>
              <a:rPr lang="nl-NL" i="1" dirty="0" err="1"/>
              <a:t>day</a:t>
            </a:r>
            <a:r>
              <a:rPr lang="nl-NL" i="1" dirty="0"/>
              <a:t>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play</a:t>
            </a:r>
            <a:r>
              <a:rPr lang="nl-NL" i="1" dirty="0"/>
              <a:t> </a:t>
            </a:r>
            <a:r>
              <a:rPr lang="nl-NL" i="1" dirty="0" err="1"/>
              <a:t>with</a:t>
            </a:r>
            <a:r>
              <a:rPr lang="nl-NL" i="1" dirty="0"/>
              <a:t> </a:t>
            </a:r>
            <a:r>
              <a:rPr lang="nl-NL" i="1" dirty="0" err="1"/>
              <a:t>safety</a:t>
            </a:r>
            <a:r>
              <a:rPr lang="nl-NL" i="1" dirty="0"/>
              <a:t>, </a:t>
            </a:r>
            <a:r>
              <a:rPr lang="nl-NL" i="1" dirty="0" err="1"/>
              <a:t>you</a:t>
            </a:r>
            <a:r>
              <a:rPr lang="nl-NL" i="1" dirty="0"/>
              <a:t> </a:t>
            </a:r>
            <a:r>
              <a:rPr lang="nl-NL" i="1" dirty="0" err="1"/>
              <a:t>play</a:t>
            </a:r>
            <a:r>
              <a:rPr lang="nl-NL" i="1" dirty="0"/>
              <a:t> </a:t>
            </a:r>
            <a:r>
              <a:rPr lang="nl-NL" i="1" dirty="0" err="1"/>
              <a:t>with</a:t>
            </a:r>
            <a:r>
              <a:rPr lang="nl-NL" i="1" dirty="0"/>
              <a:t> trust.</a:t>
            </a:r>
            <a:br>
              <a:rPr lang="nl-NL" i="1" dirty="0"/>
            </a:br>
            <a:br>
              <a:rPr lang="nl-NL" dirty="0"/>
            </a:br>
            <a:r>
              <a:rPr lang="nl-NL" dirty="0"/>
              <a:t>Next fase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a new design. Content / design </a:t>
            </a:r>
            <a:r>
              <a:rPr lang="nl-NL" dirty="0" err="1"/>
              <a:t>separation</a:t>
            </a:r>
            <a:endParaRPr lang="nl-NL" dirty="0"/>
          </a:p>
          <a:p>
            <a:endParaRPr lang="nl-NL" dirty="0"/>
          </a:p>
          <a:p>
            <a:r>
              <a:rPr lang="nl-NL" dirty="0"/>
              <a:t>Communications:</a:t>
            </a:r>
            <a:br>
              <a:rPr lang="nl-NL" dirty="0"/>
            </a:br>
            <a:r>
              <a:rPr lang="nl-NL" dirty="0" err="1"/>
              <a:t>Your</a:t>
            </a:r>
            <a:r>
              <a:rPr lang="nl-NL" dirty="0"/>
              <a:t> site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safe </a:t>
            </a:r>
            <a:r>
              <a:rPr lang="nl-NL" dirty="0" err="1"/>
              <a:t>while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your</a:t>
            </a:r>
            <a:r>
              <a:rPr lang="nl-NL" dirty="0"/>
              <a:t> job. DNN has won </a:t>
            </a:r>
            <a:r>
              <a:rPr lang="nl-NL" dirty="0" err="1"/>
              <a:t>awards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most user </a:t>
            </a:r>
            <a:r>
              <a:rPr lang="nl-NL" dirty="0" err="1"/>
              <a:t>friendly</a:t>
            </a:r>
            <a:r>
              <a:rPr lang="nl-NL" dirty="0"/>
              <a:t> CMS. </a:t>
            </a:r>
          </a:p>
          <a:p>
            <a:endParaRPr lang="nl-NL" dirty="0"/>
          </a:p>
          <a:p>
            <a:r>
              <a:rPr lang="nl-NL" dirty="0"/>
              <a:t>IT</a:t>
            </a:r>
            <a:br>
              <a:rPr lang="nl-NL" dirty="0"/>
            </a:br>
            <a:r>
              <a:rPr lang="nl-NL" dirty="0"/>
              <a:t>DNN is </a:t>
            </a:r>
            <a:r>
              <a:rPr lang="nl-NL" dirty="0" err="1"/>
              <a:t>recognized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safety</a:t>
            </a:r>
            <a:r>
              <a:rPr lang="nl-NL" dirty="0"/>
              <a:t>, fits in </a:t>
            </a:r>
            <a:r>
              <a:rPr lang="nl-NL" dirty="0" err="1"/>
              <a:t>you</a:t>
            </a:r>
            <a:r>
              <a:rPr lang="nl-NL" dirty="0"/>
              <a:t> MS environment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Every </a:t>
            </a:r>
            <a:r>
              <a:rPr lang="nl-NL" dirty="0" err="1"/>
              <a:t>year</a:t>
            </a:r>
            <a:r>
              <a:rPr lang="nl-NL" dirty="0"/>
              <a:t> we have 3 </a:t>
            </a:r>
            <a:r>
              <a:rPr lang="nl-NL" dirty="0" err="1"/>
              <a:t>customers</a:t>
            </a:r>
            <a:r>
              <a:rPr lang="nl-NL" dirty="0"/>
              <a:t> have a pen test. Up </a:t>
            </a:r>
            <a:r>
              <a:rPr lang="nl-NL" dirty="0" err="1"/>
              <a:t>to</a:t>
            </a:r>
            <a:r>
              <a:rPr lang="nl-NL" dirty="0"/>
              <a:t> date </a:t>
            </a:r>
            <a:r>
              <a:rPr lang="nl-NL" dirty="0" err="1"/>
              <a:t>passed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flying</a:t>
            </a:r>
            <a:r>
              <a:rPr lang="nl-NL" dirty="0"/>
              <a:t> </a:t>
            </a:r>
            <a:r>
              <a:rPr lang="nl-NL" dirty="0" err="1"/>
              <a:t>colours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Microsoft </a:t>
            </a:r>
            <a:r>
              <a:rPr lang="nl-NL" dirty="0" err="1"/>
              <a:t>invests</a:t>
            </a:r>
            <a:r>
              <a:rPr lang="nl-NL" dirty="0"/>
              <a:t> </a:t>
            </a:r>
            <a:r>
              <a:rPr lang="nl-NL" dirty="0" err="1"/>
              <a:t>billions</a:t>
            </a:r>
            <a:r>
              <a:rPr lang="nl-NL" dirty="0"/>
              <a:t> per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keep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safe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14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r>
              <a:rPr lang="nl-NL" dirty="0"/>
              <a:t>: example3, </a:t>
            </a:r>
            <a:r>
              <a:rPr lang="nl-NL" dirty="0" err="1"/>
              <a:t>refer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899" y="901700"/>
            <a:ext cx="11047845" cy="5170885"/>
          </a:xfrm>
        </p:spPr>
        <p:txBody>
          <a:bodyPr>
            <a:normAutofit/>
          </a:bodyPr>
          <a:lstStyle/>
          <a:p>
            <a:r>
              <a:rPr lang="nl-NL" dirty="0"/>
              <a:t>Customer </a:t>
            </a:r>
            <a:r>
              <a:rPr lang="nl-NL" dirty="0" err="1"/>
              <a:t>wanted</a:t>
            </a:r>
            <a:r>
              <a:rPr lang="nl-NL" dirty="0"/>
              <a:t> a website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helps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a museum of </a:t>
            </a:r>
            <a:r>
              <a:rPr lang="nl-NL" dirty="0" err="1"/>
              <a:t>their</a:t>
            </a:r>
            <a:r>
              <a:rPr lang="nl-NL" dirty="0"/>
              <a:t> interest. But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inspired</a:t>
            </a:r>
            <a:r>
              <a:rPr lang="nl-NL" dirty="0"/>
              <a:t> or even </a:t>
            </a:r>
            <a:r>
              <a:rPr lang="nl-NL" dirty="0" err="1"/>
              <a:t>surprised</a:t>
            </a:r>
            <a:r>
              <a:rPr lang="nl-NL" dirty="0"/>
              <a:t>. </a:t>
            </a:r>
            <a:r>
              <a:rPr lang="nl-NL" i="1" dirty="0"/>
              <a:t>I </a:t>
            </a:r>
            <a:r>
              <a:rPr lang="nl-NL" i="1" dirty="0" err="1"/>
              <a:t>would</a:t>
            </a:r>
            <a:r>
              <a:rPr lang="nl-NL" i="1" dirty="0"/>
              <a:t> never have </a:t>
            </a:r>
            <a:r>
              <a:rPr lang="nl-NL" i="1" dirty="0" err="1"/>
              <a:t>thought</a:t>
            </a:r>
            <a:r>
              <a:rPr lang="nl-NL" i="1" dirty="0"/>
              <a:t> of </a:t>
            </a:r>
            <a:r>
              <a:rPr lang="nl-NL" i="1" dirty="0" err="1"/>
              <a:t>that</a:t>
            </a:r>
            <a:r>
              <a:rPr lang="nl-NL" i="1" dirty="0"/>
              <a:t>…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Look modern</a:t>
            </a:r>
          </a:p>
          <a:p>
            <a:pPr lvl="1"/>
            <a:r>
              <a:rPr lang="nl-NL" dirty="0"/>
              <a:t>Offer </a:t>
            </a:r>
            <a:r>
              <a:rPr lang="nl-NL" dirty="0" err="1"/>
              <a:t>great</a:t>
            </a:r>
            <a:r>
              <a:rPr lang="nl-NL" dirty="0"/>
              <a:t> search</a:t>
            </a:r>
          </a:p>
          <a:p>
            <a:pPr lvl="1"/>
            <a:r>
              <a:rPr lang="nl-NL" dirty="0"/>
              <a:t>Browse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orientation</a:t>
            </a:r>
            <a:endParaRPr lang="nl-NL" dirty="0"/>
          </a:p>
          <a:p>
            <a:pPr lvl="1"/>
            <a:r>
              <a:rPr lang="nl-NL" dirty="0"/>
              <a:t>Expert search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</a:t>
            </a:r>
            <a:r>
              <a:rPr lang="nl-NL" dirty="0" err="1"/>
              <a:t>who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want. 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29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session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CMS landscape (WCMS / WMS / ECM…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thy</a:t>
            </a:r>
            <a:r>
              <a:rPr lang="nl-NL" dirty="0"/>
              <a:t> </a:t>
            </a:r>
            <a:r>
              <a:rPr lang="nl-NL" dirty="0" err="1"/>
              <a:t>enemy</a:t>
            </a:r>
            <a:endParaRPr lang="nl-NL" dirty="0"/>
          </a:p>
          <a:p>
            <a:r>
              <a:rPr lang="nl-NL" dirty="0" err="1"/>
              <a:t>Buying</a:t>
            </a:r>
            <a:r>
              <a:rPr lang="nl-NL" dirty="0"/>
              <a:t> </a:t>
            </a:r>
            <a:r>
              <a:rPr lang="nl-NL" dirty="0" err="1"/>
              <a:t>audience</a:t>
            </a:r>
            <a:r>
              <a:rPr lang="nl-NL" dirty="0"/>
              <a:t> (DMU)</a:t>
            </a:r>
          </a:p>
          <a:p>
            <a:r>
              <a:rPr lang="nl-NL" dirty="0"/>
              <a:t>Offer</a:t>
            </a:r>
          </a:p>
          <a:p>
            <a:r>
              <a:rPr lang="nl-NL" dirty="0"/>
              <a:t>Curve </a:t>
            </a:r>
            <a:r>
              <a:rPr lang="nl-NL" dirty="0" err="1"/>
              <a:t>ball</a:t>
            </a:r>
            <a:endParaRPr lang="nl-NL" dirty="0"/>
          </a:p>
          <a:p>
            <a:r>
              <a:rPr lang="nl-NL" dirty="0"/>
              <a:t>NLP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4770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curve </a:t>
            </a:r>
            <a:r>
              <a:rPr lang="nl-NL" dirty="0" err="1"/>
              <a:t>ball</a:t>
            </a:r>
            <a:r>
              <a:rPr lang="nl-NL" dirty="0"/>
              <a:t>: example3, </a:t>
            </a:r>
            <a:r>
              <a:rPr lang="nl-NL" dirty="0" err="1"/>
              <a:t>refer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trends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899" y="901700"/>
            <a:ext cx="11398828" cy="5493305"/>
          </a:xfrm>
        </p:spPr>
        <p:txBody>
          <a:bodyPr>
            <a:normAutofit/>
          </a:bodyPr>
          <a:lstStyle/>
          <a:p>
            <a:r>
              <a:rPr lang="nl-NL" dirty="0"/>
              <a:t>Curve </a:t>
            </a:r>
            <a:r>
              <a:rPr lang="nl-NL" dirty="0" err="1"/>
              <a:t>ball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/>
              <a:t>Anyone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this</a:t>
            </a:r>
            <a:r>
              <a:rPr lang="nl-NL" dirty="0"/>
              <a:t>. </a:t>
            </a:r>
            <a:r>
              <a:rPr lang="nl-NL" dirty="0" err="1"/>
              <a:t>Any</a:t>
            </a:r>
            <a:r>
              <a:rPr lang="nl-NL" dirty="0"/>
              <a:t> CMS </a:t>
            </a:r>
            <a:r>
              <a:rPr lang="nl-NL" dirty="0" err="1"/>
              <a:t>can</a:t>
            </a:r>
            <a:r>
              <a:rPr lang="nl-NL" dirty="0"/>
              <a:t> do </a:t>
            </a:r>
            <a:r>
              <a:rPr lang="nl-NL" dirty="0" err="1"/>
              <a:t>this</a:t>
            </a:r>
            <a:r>
              <a:rPr lang="nl-NL" dirty="0"/>
              <a:t>. </a:t>
            </a:r>
            <a:br>
              <a:rPr lang="nl-NL" dirty="0"/>
            </a:br>
            <a:r>
              <a:rPr lang="nl-NL" u="sng" dirty="0" err="1"/>
              <a:t>What</a:t>
            </a:r>
            <a:r>
              <a:rPr lang="nl-NL" u="sng" dirty="0"/>
              <a:t> </a:t>
            </a:r>
            <a:r>
              <a:rPr lang="nl-NL" u="sng" dirty="0" err="1"/>
              <a:t>you</a:t>
            </a:r>
            <a:r>
              <a:rPr lang="nl-NL" u="sng" dirty="0"/>
              <a:t> </a:t>
            </a:r>
            <a:r>
              <a:rPr lang="nl-NL" u="sng" dirty="0" err="1"/>
              <a:t>really</a:t>
            </a:r>
            <a:r>
              <a:rPr lang="nl-NL" u="sng" dirty="0"/>
              <a:t> </a:t>
            </a:r>
            <a:r>
              <a:rPr lang="nl-NL" u="sng" dirty="0" err="1"/>
              <a:t>need</a:t>
            </a:r>
            <a:r>
              <a:rPr lang="nl-NL" u="sng" dirty="0"/>
              <a:t> is </a:t>
            </a:r>
            <a:r>
              <a:rPr lang="nl-NL" u="sng" dirty="0" err="1"/>
              <a:t>brilliant</a:t>
            </a:r>
            <a:r>
              <a:rPr lang="nl-NL" u="sng" dirty="0"/>
              <a:t> UX</a:t>
            </a:r>
            <a:r>
              <a:rPr lang="nl-NL" dirty="0"/>
              <a:t>. </a:t>
            </a:r>
            <a:r>
              <a:rPr lang="nl-NL" dirty="0" err="1"/>
              <a:t>Why</a:t>
            </a:r>
            <a:r>
              <a:rPr lang="nl-NL" dirty="0"/>
              <a:t>?</a:t>
            </a:r>
            <a:br>
              <a:rPr lang="nl-NL" dirty="0"/>
            </a:br>
            <a:endParaRPr lang="nl-NL" dirty="0"/>
          </a:p>
          <a:p>
            <a:pPr lvl="1"/>
            <a:r>
              <a:rPr lang="nl-NL" dirty="0"/>
              <a:t>We get 60.000 </a:t>
            </a:r>
            <a:r>
              <a:rPr lang="nl-NL" dirty="0" err="1"/>
              <a:t>visual</a:t>
            </a:r>
            <a:r>
              <a:rPr lang="nl-NL" dirty="0"/>
              <a:t> </a:t>
            </a:r>
            <a:r>
              <a:rPr lang="nl-NL" dirty="0" err="1"/>
              <a:t>impressions</a:t>
            </a:r>
            <a:r>
              <a:rPr lang="nl-NL" dirty="0"/>
              <a:t> per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getting</a:t>
            </a:r>
            <a:r>
              <a:rPr lang="nl-NL" dirty="0"/>
              <a:t> </a:t>
            </a:r>
            <a:r>
              <a:rPr lang="nl-NL" dirty="0" err="1"/>
              <a:t>busier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day</a:t>
            </a:r>
            <a:endParaRPr lang="nl-NL" dirty="0"/>
          </a:p>
          <a:p>
            <a:pPr lvl="1"/>
            <a:r>
              <a:rPr lang="nl-NL" dirty="0"/>
              <a:t>Instant </a:t>
            </a:r>
            <a:r>
              <a:rPr lang="nl-NL" dirty="0" err="1"/>
              <a:t>gratification</a:t>
            </a:r>
            <a:r>
              <a:rPr lang="nl-NL" dirty="0"/>
              <a:t>: we want </a:t>
            </a:r>
            <a:r>
              <a:rPr lang="nl-NL" dirty="0" err="1"/>
              <a:t>answers</a:t>
            </a:r>
            <a:r>
              <a:rPr lang="nl-NL" dirty="0"/>
              <a:t> </a:t>
            </a:r>
            <a:r>
              <a:rPr lang="nl-NL" dirty="0" err="1"/>
              <a:t>now</a:t>
            </a:r>
            <a:endParaRPr lang="nl-NL" dirty="0"/>
          </a:p>
          <a:p>
            <a:pPr lvl="1"/>
            <a:r>
              <a:rPr lang="nl-NL" dirty="0"/>
              <a:t>Like Facebook or </a:t>
            </a:r>
            <a:r>
              <a:rPr lang="nl-NL" dirty="0" err="1"/>
              <a:t>Shazam</a:t>
            </a:r>
            <a:r>
              <a:rPr lang="nl-NL" dirty="0"/>
              <a:t> we </a:t>
            </a:r>
            <a:r>
              <a:rPr lang="nl-NL" dirty="0" err="1"/>
              <a:t>choose</a:t>
            </a:r>
            <a:r>
              <a:rPr lang="nl-NL" dirty="0"/>
              <a:t> 1 </a:t>
            </a:r>
            <a:r>
              <a:rPr lang="nl-NL" dirty="0" err="1"/>
              <a:t>use</a:t>
            </a:r>
            <a:r>
              <a:rPr lang="nl-NL" dirty="0"/>
              <a:t> case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extremely</a:t>
            </a:r>
            <a:r>
              <a:rPr lang="nl-NL" dirty="0"/>
              <a:t> </a:t>
            </a:r>
            <a:r>
              <a:rPr lang="nl-NL" dirty="0" err="1"/>
              <a:t>good</a:t>
            </a:r>
            <a:r>
              <a:rPr lang="nl-NL" dirty="0"/>
              <a:t> at </a:t>
            </a:r>
            <a:r>
              <a:rPr lang="nl-NL" dirty="0" err="1"/>
              <a:t>it</a:t>
            </a:r>
            <a:r>
              <a:rPr lang="nl-NL" dirty="0"/>
              <a:t> </a:t>
            </a:r>
            <a:br>
              <a:rPr lang="nl-NL" dirty="0"/>
            </a:br>
            <a:endParaRPr lang="nl-NL" dirty="0"/>
          </a:p>
          <a:p>
            <a:pPr lvl="1"/>
            <a:r>
              <a:rPr lang="nl-NL" i="1" dirty="0"/>
              <a:t>Have </a:t>
            </a:r>
            <a:r>
              <a:rPr lang="nl-NL" i="1" dirty="0" err="1"/>
              <a:t>all</a:t>
            </a:r>
            <a:r>
              <a:rPr lang="nl-NL" i="1" dirty="0"/>
              <a:t> search </a:t>
            </a:r>
            <a:r>
              <a:rPr lang="nl-NL" i="1" dirty="0" err="1"/>
              <a:t>results</a:t>
            </a:r>
            <a:r>
              <a:rPr lang="nl-NL" i="1" dirty="0"/>
              <a:t> in images (</a:t>
            </a:r>
            <a:r>
              <a:rPr lang="nl-NL" i="1" dirty="0" err="1"/>
              <a:t>interpretation</a:t>
            </a:r>
            <a:r>
              <a:rPr lang="nl-NL" i="1" dirty="0"/>
              <a:t> time 8x </a:t>
            </a:r>
            <a:r>
              <a:rPr lang="nl-NL" i="1" dirty="0" err="1"/>
              <a:t>faster</a:t>
            </a:r>
            <a:r>
              <a:rPr lang="nl-NL" i="1" dirty="0"/>
              <a:t>)</a:t>
            </a:r>
          </a:p>
          <a:p>
            <a:pPr lvl="1"/>
            <a:endParaRPr lang="nl-NL" i="1" dirty="0"/>
          </a:p>
          <a:p>
            <a:pPr lvl="1"/>
            <a:r>
              <a:rPr lang="nl-NL" i="1" dirty="0"/>
              <a:t>Connect </a:t>
            </a:r>
            <a:r>
              <a:rPr lang="nl-NL" i="1" dirty="0" err="1"/>
              <a:t>with</a:t>
            </a:r>
            <a:r>
              <a:rPr lang="nl-NL" i="1" dirty="0"/>
              <a:t> Facebook. Get </a:t>
            </a:r>
            <a:r>
              <a:rPr lang="nl-NL" i="1" dirty="0" err="1"/>
              <a:t>their</a:t>
            </a:r>
            <a:r>
              <a:rPr lang="nl-NL" i="1" dirty="0"/>
              <a:t> </a:t>
            </a:r>
            <a:r>
              <a:rPr lang="nl-NL" i="1" dirty="0" err="1"/>
              <a:t>likes</a:t>
            </a:r>
            <a:r>
              <a:rPr lang="nl-NL" i="1" dirty="0"/>
              <a:t>, </a:t>
            </a:r>
            <a:r>
              <a:rPr lang="nl-NL" i="1" dirty="0" err="1"/>
              <a:t>their</a:t>
            </a:r>
            <a:r>
              <a:rPr lang="nl-NL" i="1" dirty="0"/>
              <a:t> </a:t>
            </a:r>
            <a:r>
              <a:rPr lang="nl-NL" i="1" dirty="0" err="1"/>
              <a:t>friends</a:t>
            </a:r>
            <a:r>
              <a:rPr lang="nl-NL" i="1" dirty="0"/>
              <a:t> </a:t>
            </a:r>
            <a:r>
              <a:rPr lang="nl-NL" i="1" dirty="0" err="1"/>
              <a:t>likes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match </a:t>
            </a:r>
            <a:r>
              <a:rPr lang="nl-NL" i="1" dirty="0" err="1"/>
              <a:t>with</a:t>
            </a:r>
            <a:r>
              <a:rPr lang="nl-NL" i="1" dirty="0"/>
              <a:t> musea of </a:t>
            </a:r>
            <a:r>
              <a:rPr lang="nl-NL" i="1" dirty="0" err="1"/>
              <a:t>their</a:t>
            </a:r>
            <a:r>
              <a:rPr lang="nl-NL" i="1" dirty="0"/>
              <a:t> interest. </a:t>
            </a:r>
          </a:p>
          <a:p>
            <a:pPr lvl="1"/>
            <a:r>
              <a:rPr lang="nl-NL" i="1" dirty="0"/>
              <a:t>The website hand </a:t>
            </a:r>
            <a:r>
              <a:rPr lang="nl-NL" i="1" dirty="0" err="1"/>
              <a:t>picks</a:t>
            </a:r>
            <a:r>
              <a:rPr lang="nl-NL" i="1" dirty="0"/>
              <a:t> </a:t>
            </a:r>
            <a:r>
              <a:rPr lang="nl-NL" i="1" dirty="0" err="1"/>
              <a:t>their</a:t>
            </a:r>
            <a:r>
              <a:rPr lang="nl-NL" i="1" dirty="0"/>
              <a:t> </a:t>
            </a:r>
            <a:r>
              <a:rPr lang="nl-NL" i="1" dirty="0" err="1"/>
              <a:t>crown</a:t>
            </a:r>
            <a:r>
              <a:rPr lang="nl-NL" i="1" dirty="0"/>
              <a:t> </a:t>
            </a:r>
            <a:r>
              <a:rPr lang="nl-NL" i="1" dirty="0" err="1"/>
              <a:t>jewel</a:t>
            </a:r>
            <a:r>
              <a:rPr lang="nl-NL" i="1" dirty="0"/>
              <a:t> </a:t>
            </a:r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hundreds</a:t>
            </a:r>
            <a:r>
              <a:rPr lang="nl-NL" i="1" dirty="0"/>
              <a:t> of </a:t>
            </a:r>
            <a:r>
              <a:rPr lang="nl-NL" i="1" dirty="0" err="1"/>
              <a:t>treasure</a:t>
            </a:r>
            <a:r>
              <a:rPr lang="nl-NL" i="1" dirty="0"/>
              <a:t> rooms.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00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One</a:t>
            </a:r>
            <a:r>
              <a:rPr lang="nl-NL" dirty="0"/>
              <a:t> more </a:t>
            </a:r>
            <a:r>
              <a:rPr lang="nl-NL" dirty="0" err="1"/>
              <a:t>thing</a:t>
            </a:r>
            <a:endParaRPr lang="en-US" dirty="0"/>
          </a:p>
        </p:txBody>
      </p:sp>
      <p:sp>
        <p:nvSpPr>
          <p:cNvPr id="4" name="Ondertitel 4"/>
          <p:cNvSpPr txBox="1">
            <a:spLocks/>
          </p:cNvSpPr>
          <p:nvPr/>
        </p:nvSpPr>
        <p:spPr>
          <a:xfrm>
            <a:off x="1003300" y="3015672"/>
            <a:ext cx="9144000" cy="189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NLP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7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Neuro Linguistics Programming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899" y="901700"/>
            <a:ext cx="11047845" cy="5170885"/>
          </a:xfrm>
        </p:spPr>
        <p:txBody>
          <a:bodyPr>
            <a:normAutofit/>
          </a:bodyPr>
          <a:lstStyle/>
          <a:p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control </a:t>
            </a:r>
            <a:r>
              <a:rPr lang="nl-NL" dirty="0" err="1"/>
              <a:t>your</a:t>
            </a:r>
            <a:r>
              <a:rPr lang="nl-NL" dirty="0"/>
              <a:t> prospect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 / </a:t>
            </a:r>
            <a:r>
              <a:rPr lang="nl-NL" dirty="0" err="1"/>
              <a:t>communication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Mirror</a:t>
            </a:r>
            <a:r>
              <a:rPr lang="nl-NL" dirty="0"/>
              <a:t> </a:t>
            </a:r>
            <a:r>
              <a:rPr lang="nl-NL" dirty="0" err="1"/>
              <a:t>techniques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words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voice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of pace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http://www.nlplifetraining.com/how-to-make-the-sale-with-nlp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28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Mirroring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pic>
        <p:nvPicPr>
          <p:cNvPr id="22530" name="Picture 2" descr="Afbeeldingsresultaat voor mirro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01700"/>
            <a:ext cx="4343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Afbeeldingsresultaat voor mirrori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67" y="901700"/>
            <a:ext cx="4145252" cy="25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Afbeeldingsresultaat voor mirro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534" y="305145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835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words / voice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Customer: I </a:t>
            </a:r>
            <a:r>
              <a:rPr lang="nl-NL" dirty="0" err="1"/>
              <a:t>now</a:t>
            </a:r>
            <a:r>
              <a:rPr lang="nl-NL" dirty="0"/>
              <a:t> have a CMS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flexible</a:t>
            </a:r>
            <a:r>
              <a:rPr lang="nl-NL" dirty="0"/>
              <a:t>. We have </a:t>
            </a:r>
            <a:r>
              <a:rPr lang="nl-NL" dirty="0" err="1"/>
              <a:t>to</a:t>
            </a:r>
            <a:r>
              <a:rPr lang="nl-NL" dirty="0"/>
              <a:t> turn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supplier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Somewhere</a:t>
            </a:r>
            <a:r>
              <a:rPr lang="nl-NL" dirty="0"/>
              <a:t> down </a:t>
            </a:r>
            <a:r>
              <a:rPr lang="nl-NL" dirty="0" err="1"/>
              <a:t>the</a:t>
            </a:r>
            <a:r>
              <a:rPr lang="nl-NL" dirty="0"/>
              <a:t> line </a:t>
            </a:r>
            <a:r>
              <a:rPr lang="nl-NL" dirty="0" err="1"/>
              <a:t>you</a:t>
            </a:r>
            <a:r>
              <a:rPr lang="nl-NL" dirty="0"/>
              <a:t> drop: </a:t>
            </a:r>
            <a:br>
              <a:rPr lang="nl-NL" dirty="0"/>
            </a:br>
            <a:r>
              <a:rPr lang="nl-NL" dirty="0"/>
              <a:t>“DNN is </a:t>
            </a:r>
            <a:r>
              <a:rPr lang="nl-NL" dirty="0" err="1"/>
              <a:t>awarded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users </a:t>
            </a:r>
            <a:r>
              <a:rPr lang="nl-NL" dirty="0" err="1"/>
              <a:t>and</a:t>
            </a:r>
            <a:r>
              <a:rPr lang="nl-NL" dirty="0"/>
              <a:t> experts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</a:t>
            </a:r>
            <a:r>
              <a:rPr lang="nl-NL" dirty="0"/>
              <a:t> flexibility. “</a:t>
            </a:r>
          </a:p>
          <a:p>
            <a:endParaRPr lang="nl-NL" dirty="0"/>
          </a:p>
          <a:p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reaching</a:t>
            </a:r>
            <a:r>
              <a:rPr lang="nl-NL" dirty="0"/>
              <a:t> points </a:t>
            </a:r>
            <a:r>
              <a:rPr lang="nl-NL" dirty="0" err="1"/>
              <a:t>you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stress:</a:t>
            </a:r>
          </a:p>
          <a:p>
            <a:pPr lvl="1"/>
            <a:r>
              <a:rPr lang="nl-NL" dirty="0" err="1"/>
              <a:t>Pause</a:t>
            </a:r>
            <a:endParaRPr lang="nl-NL" dirty="0"/>
          </a:p>
          <a:p>
            <a:pPr lvl="1"/>
            <a:r>
              <a:rPr lang="nl-NL" dirty="0" err="1"/>
              <a:t>Lower</a:t>
            </a:r>
            <a:r>
              <a:rPr lang="nl-NL" dirty="0"/>
              <a:t> </a:t>
            </a:r>
            <a:r>
              <a:rPr lang="nl-NL" dirty="0" err="1"/>
              <a:t>voice</a:t>
            </a:r>
            <a:r>
              <a:rPr lang="nl-NL" dirty="0"/>
              <a:t>, talk slower</a:t>
            </a:r>
          </a:p>
          <a:p>
            <a:pPr lvl="1"/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word </a:t>
            </a:r>
            <a:r>
              <a:rPr lang="nl-NL" i="1" dirty="0"/>
              <a:t>important</a:t>
            </a:r>
            <a:r>
              <a:rPr lang="nl-NL" dirty="0"/>
              <a:t> (</a:t>
            </a:r>
            <a:r>
              <a:rPr lang="nl-NL" dirty="0" err="1"/>
              <a:t>it</a:t>
            </a:r>
            <a:r>
              <a:rPr lang="nl-NL" dirty="0"/>
              <a:t> alerts)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It </a:t>
            </a:r>
            <a:r>
              <a:rPr lang="nl-NL" dirty="0" err="1"/>
              <a:t>seems</a:t>
            </a:r>
            <a:r>
              <a:rPr lang="nl-NL" dirty="0"/>
              <a:t> </a:t>
            </a:r>
            <a:r>
              <a:rPr lang="nl-NL" dirty="0" err="1"/>
              <a:t>silly</a:t>
            </a:r>
            <a:r>
              <a:rPr lang="nl-NL" dirty="0"/>
              <a:t> but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works</a:t>
            </a:r>
            <a:r>
              <a:rPr lang="nl-NL" dirty="0"/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1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words / voice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in </a:t>
            </a:r>
            <a:r>
              <a:rPr lang="nl-NL" dirty="0" err="1"/>
              <a:t>pitches</a:t>
            </a:r>
            <a:endParaRPr lang="nl-NL" dirty="0"/>
          </a:p>
          <a:p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 in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offering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emails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So</a:t>
            </a:r>
            <a:r>
              <a:rPr lang="nl-NL" dirty="0"/>
              <a:t>, </a:t>
            </a:r>
            <a:r>
              <a:rPr lang="nl-NL" dirty="0" err="1"/>
              <a:t>find</a:t>
            </a:r>
            <a:r>
              <a:rPr lang="nl-NL" dirty="0"/>
              <a:t> out </a:t>
            </a:r>
            <a:r>
              <a:rPr lang="nl-NL" dirty="0" err="1"/>
              <a:t>what</a:t>
            </a:r>
            <a:r>
              <a:rPr lang="nl-NL" dirty="0"/>
              <a:t> type of customer </a:t>
            </a:r>
            <a:r>
              <a:rPr lang="nl-NL" dirty="0" err="1"/>
              <a:t>you</a:t>
            </a:r>
            <a:r>
              <a:rPr lang="nl-NL" dirty="0"/>
              <a:t> have.</a:t>
            </a:r>
          </a:p>
          <a:p>
            <a:pPr lvl="1"/>
            <a:r>
              <a:rPr lang="nl-NL" dirty="0" err="1"/>
              <a:t>Innovation</a:t>
            </a:r>
            <a:r>
              <a:rPr lang="nl-NL" dirty="0"/>
              <a:t>, </a:t>
            </a:r>
            <a:r>
              <a:rPr lang="nl-NL" dirty="0" err="1"/>
              <a:t>future</a:t>
            </a:r>
            <a:r>
              <a:rPr lang="nl-NL" dirty="0"/>
              <a:t>, </a:t>
            </a:r>
            <a:r>
              <a:rPr lang="nl-NL" dirty="0" err="1"/>
              <a:t>amazing</a:t>
            </a:r>
            <a:r>
              <a:rPr lang="nl-NL" dirty="0"/>
              <a:t>, next gen…</a:t>
            </a:r>
          </a:p>
          <a:p>
            <a:pPr lvl="1"/>
            <a:r>
              <a:rPr lang="nl-NL" dirty="0"/>
              <a:t>Secure, Proven </a:t>
            </a:r>
            <a:r>
              <a:rPr lang="nl-NL" dirty="0" err="1"/>
              <a:t>technology</a:t>
            </a:r>
            <a:r>
              <a:rPr lang="nl-NL" dirty="0"/>
              <a:t>, </a:t>
            </a:r>
            <a:r>
              <a:rPr lang="nl-NL" dirty="0" err="1"/>
              <a:t>often</a:t>
            </a:r>
            <a:r>
              <a:rPr lang="nl-NL" dirty="0"/>
              <a:t> </a:t>
            </a:r>
            <a:r>
              <a:rPr lang="nl-NL" dirty="0" err="1"/>
              <a:t>tested</a:t>
            </a:r>
            <a:endParaRPr lang="nl-NL" dirty="0"/>
          </a:p>
          <a:p>
            <a:pPr lvl="1"/>
            <a:r>
              <a:rPr lang="nl-NL" dirty="0"/>
              <a:t>Easy, </a:t>
            </a:r>
            <a:r>
              <a:rPr lang="nl-NL" dirty="0" err="1"/>
              <a:t>fast</a:t>
            </a:r>
            <a:r>
              <a:rPr lang="nl-NL" dirty="0"/>
              <a:t>, </a:t>
            </a:r>
            <a:r>
              <a:rPr lang="nl-NL" dirty="0" err="1"/>
              <a:t>cheap</a:t>
            </a:r>
            <a:r>
              <a:rPr lang="nl-NL" dirty="0"/>
              <a:t>,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It </a:t>
            </a:r>
            <a:r>
              <a:rPr lang="nl-NL" dirty="0" err="1"/>
              <a:t>seems</a:t>
            </a:r>
            <a:r>
              <a:rPr lang="nl-NL" dirty="0"/>
              <a:t> </a:t>
            </a:r>
            <a:r>
              <a:rPr lang="nl-NL" dirty="0" err="1"/>
              <a:t>silly</a:t>
            </a:r>
            <a:r>
              <a:rPr lang="nl-NL" dirty="0"/>
              <a:t> but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works</a:t>
            </a:r>
            <a:r>
              <a:rPr lang="nl-NL" dirty="0"/>
              <a:t>.</a:t>
            </a:r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5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15155" y="21544"/>
            <a:ext cx="11359167" cy="4801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0" baseline="0"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27840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Cross </a:t>
            </a:r>
            <a:r>
              <a:rPr lang="nl-NL" dirty="0" err="1"/>
              <a:t>selling</a:t>
            </a:r>
            <a:r>
              <a:rPr lang="nl-NL" dirty="0"/>
              <a:t> / </a:t>
            </a:r>
            <a:r>
              <a:rPr lang="nl-NL" dirty="0" err="1"/>
              <a:t>upselling</a:t>
            </a:r>
            <a:endParaRPr lang="en-US" dirty="0"/>
          </a:p>
        </p:txBody>
      </p:sp>
      <p:sp>
        <p:nvSpPr>
          <p:cNvPr id="4" name="Ondertitel 4"/>
          <p:cNvSpPr txBox="1">
            <a:spLocks/>
          </p:cNvSpPr>
          <p:nvPr/>
        </p:nvSpPr>
        <p:spPr>
          <a:xfrm>
            <a:off x="1003300" y="3015672"/>
            <a:ext cx="9144000" cy="189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Using agile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700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money is lost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493305"/>
          </a:xfrm>
        </p:spPr>
        <p:txBody>
          <a:bodyPr>
            <a:normAutofit/>
          </a:bodyPr>
          <a:lstStyle/>
          <a:p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I </a:t>
            </a:r>
            <a:r>
              <a:rPr lang="nl-NL" dirty="0" err="1"/>
              <a:t>wanted</a:t>
            </a:r>
            <a:endParaRPr lang="nl-NL" dirty="0"/>
          </a:p>
          <a:p>
            <a:r>
              <a:rPr lang="nl-NL" dirty="0" err="1"/>
              <a:t>If</a:t>
            </a:r>
            <a:r>
              <a:rPr lang="nl-NL" dirty="0"/>
              <a:t> course </a:t>
            </a:r>
            <a:r>
              <a:rPr lang="nl-NL" dirty="0" err="1"/>
              <a:t>not</a:t>
            </a:r>
            <a:r>
              <a:rPr lang="nl-NL" dirty="0"/>
              <a:t> like </a:t>
            </a:r>
            <a:r>
              <a:rPr lang="nl-NL" dirty="0" err="1"/>
              <a:t>this</a:t>
            </a:r>
            <a:endParaRPr lang="nl-NL" dirty="0"/>
          </a:p>
          <a:p>
            <a:r>
              <a:rPr lang="nl-NL" dirty="0"/>
              <a:t>I </a:t>
            </a:r>
            <a:r>
              <a:rPr lang="nl-NL" dirty="0" err="1"/>
              <a:t>don’t</a:t>
            </a:r>
            <a:r>
              <a:rPr lang="nl-NL" dirty="0"/>
              <a:t> care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functional</a:t>
            </a:r>
            <a:r>
              <a:rPr lang="nl-NL" dirty="0"/>
              <a:t> design,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original</a:t>
            </a:r>
            <a:r>
              <a:rPr lang="nl-NL" dirty="0"/>
              <a:t> brief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said</a:t>
            </a:r>
            <a:r>
              <a:rPr lang="nl-NL" dirty="0"/>
              <a:t>…</a:t>
            </a:r>
          </a:p>
          <a:p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level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deliver</a:t>
            </a:r>
            <a:endParaRPr lang="nl-NL" dirty="0"/>
          </a:p>
          <a:p>
            <a:r>
              <a:rPr lang="nl-NL" dirty="0"/>
              <a:t>I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imagine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charge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 </a:t>
            </a:r>
            <a:r>
              <a:rPr lang="nl-NL" dirty="0" err="1"/>
              <a:t>tiny</a:t>
            </a:r>
            <a:r>
              <a:rPr lang="nl-NL" dirty="0"/>
              <a:t> </a:t>
            </a:r>
            <a:r>
              <a:rPr lang="nl-NL" dirty="0" err="1"/>
              <a:t>thing</a:t>
            </a:r>
            <a:r>
              <a:rPr lang="nl-NL" dirty="0"/>
              <a:t> in a large project. </a:t>
            </a:r>
            <a:r>
              <a:rPr lang="nl-NL" dirty="0" err="1"/>
              <a:t>This</a:t>
            </a:r>
            <a:r>
              <a:rPr lang="nl-NL" dirty="0"/>
              <a:t> kind of stuff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possible</a:t>
            </a:r>
            <a:endParaRPr lang="nl-NL" dirty="0"/>
          </a:p>
          <a:p>
            <a:r>
              <a:rPr lang="nl-NL" dirty="0"/>
              <a:t>O no, </a:t>
            </a:r>
            <a:r>
              <a:rPr lang="nl-NL" dirty="0" err="1"/>
              <a:t>that’s</a:t>
            </a:r>
            <a:r>
              <a:rPr lang="nl-NL" dirty="0"/>
              <a:t>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, switch </a:t>
            </a:r>
            <a:r>
              <a:rPr lang="nl-NL" dirty="0" err="1"/>
              <a:t>it</a:t>
            </a:r>
            <a:r>
              <a:rPr lang="nl-NL" dirty="0"/>
              <a:t> back</a:t>
            </a:r>
          </a:p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…</a:t>
            </a:r>
          </a:p>
          <a:p>
            <a:r>
              <a:rPr lang="nl-NL" dirty="0"/>
              <a:t>New </a:t>
            </a:r>
            <a:r>
              <a:rPr lang="nl-NL" dirty="0" err="1"/>
              <a:t>ideas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come</a:t>
            </a:r>
            <a:r>
              <a:rPr lang="nl-NL" dirty="0"/>
              <a:t> </a:t>
            </a:r>
            <a:r>
              <a:rPr lang="nl-NL" dirty="0" err="1"/>
              <a:t>along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way </a:t>
            </a:r>
            <a:r>
              <a:rPr lang="nl-NL" dirty="0" err="1"/>
              <a:t>and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addressed</a:t>
            </a:r>
            <a:r>
              <a:rPr lang="nl-NL" dirty="0"/>
              <a:t> as </a:t>
            </a:r>
            <a:r>
              <a:rPr lang="nl-NL" dirty="0" err="1"/>
              <a:t>such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2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agile scrum you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Agree</a:t>
            </a:r>
            <a:r>
              <a:rPr lang="nl-NL" dirty="0"/>
              <a:t> on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website </a:t>
            </a:r>
            <a:r>
              <a:rPr lang="nl-NL" dirty="0" err="1"/>
              <a:t>should</a:t>
            </a:r>
            <a:r>
              <a:rPr lang="nl-NL" dirty="0"/>
              <a:t> do on a </a:t>
            </a:r>
            <a:r>
              <a:rPr lang="nl-NL" dirty="0" err="1"/>
              <a:t>global</a:t>
            </a:r>
            <a:r>
              <a:rPr lang="nl-NL" dirty="0"/>
              <a:t> level</a:t>
            </a:r>
          </a:p>
          <a:p>
            <a:r>
              <a:rPr lang="nl-NL" dirty="0"/>
              <a:t>Break </a:t>
            </a:r>
            <a:r>
              <a:rPr lang="nl-NL" dirty="0" err="1"/>
              <a:t>it</a:t>
            </a:r>
            <a:r>
              <a:rPr lang="nl-NL" dirty="0"/>
              <a:t> down in user </a:t>
            </a:r>
            <a:r>
              <a:rPr lang="nl-NL" dirty="0" err="1"/>
              <a:t>stories</a:t>
            </a:r>
            <a:endParaRPr lang="nl-NL" dirty="0"/>
          </a:p>
          <a:p>
            <a:r>
              <a:rPr lang="nl-NL" dirty="0" err="1"/>
              <a:t>Estimate</a:t>
            </a:r>
            <a:r>
              <a:rPr lang="nl-NL" dirty="0"/>
              <a:t> </a:t>
            </a:r>
            <a:r>
              <a:rPr lang="nl-NL" dirty="0" err="1"/>
              <a:t>those</a:t>
            </a:r>
            <a:r>
              <a:rPr lang="nl-NL" dirty="0"/>
              <a:t> user </a:t>
            </a:r>
            <a:r>
              <a:rPr lang="nl-NL" dirty="0" err="1"/>
              <a:t>stories</a:t>
            </a:r>
            <a:endParaRPr lang="nl-NL" dirty="0"/>
          </a:p>
          <a:p>
            <a:r>
              <a:rPr lang="nl-NL" dirty="0" err="1"/>
              <a:t>Prioritize</a:t>
            </a:r>
            <a:endParaRPr lang="nl-NL" dirty="0"/>
          </a:p>
          <a:p>
            <a:r>
              <a:rPr lang="nl-NL" dirty="0"/>
              <a:t>Draw a line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budget </a:t>
            </a:r>
            <a:r>
              <a:rPr lang="nl-NL" dirty="0" err="1"/>
              <a:t>ends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 err="1"/>
              <a:t>Now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magic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8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3300" y="1651000"/>
            <a:ext cx="10385136" cy="12573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Perfection is a lot of simple things done right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- Marco Pierre White</a:t>
            </a:r>
          </a:p>
        </p:txBody>
      </p:sp>
      <p:pic>
        <p:nvPicPr>
          <p:cNvPr id="4100" name="Picture 4" descr="http://www.scoffermagazine.com/wp-content/uploads/2010/09/Marco-Pierre-White-Picture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87" y="3360739"/>
            <a:ext cx="6104313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05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 week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Check on </a:t>
            </a:r>
            <a:r>
              <a:rPr lang="nl-NL" dirty="0" err="1"/>
              <a:t>what’s</a:t>
            </a:r>
            <a:r>
              <a:rPr lang="nl-NL" dirty="0"/>
              <a:t> new</a:t>
            </a:r>
          </a:p>
          <a:p>
            <a:r>
              <a:rPr lang="nl-NL" dirty="0" err="1"/>
              <a:t>Estimate</a:t>
            </a:r>
            <a:r>
              <a:rPr lang="nl-NL" dirty="0"/>
              <a:t> </a:t>
            </a:r>
            <a:r>
              <a:rPr lang="nl-NL" dirty="0" err="1"/>
              <a:t>that</a:t>
            </a:r>
            <a:endParaRPr lang="nl-NL" dirty="0"/>
          </a:p>
          <a:p>
            <a:r>
              <a:rPr lang="nl-NL" dirty="0"/>
              <a:t>Pull out of sprint planning</a:t>
            </a:r>
          </a:p>
          <a:p>
            <a:r>
              <a:rPr lang="nl-NL" dirty="0"/>
              <a:t>Check </a:t>
            </a:r>
            <a:r>
              <a:rPr lang="nl-NL" dirty="0" err="1"/>
              <a:t>what’s</a:t>
            </a:r>
            <a:r>
              <a:rPr lang="nl-NL" dirty="0"/>
              <a:t> different</a:t>
            </a:r>
          </a:p>
          <a:p>
            <a:r>
              <a:rPr lang="nl-NL" dirty="0" err="1"/>
              <a:t>Estimate</a:t>
            </a:r>
            <a:r>
              <a:rPr lang="nl-NL" dirty="0"/>
              <a:t> </a:t>
            </a:r>
            <a:r>
              <a:rPr lang="nl-NL" dirty="0" err="1"/>
              <a:t>that</a:t>
            </a:r>
            <a:endParaRPr lang="nl-NL" dirty="0"/>
          </a:p>
          <a:p>
            <a:r>
              <a:rPr lang="nl-NL" dirty="0"/>
              <a:t>Pull out of sprint planning</a:t>
            </a:r>
          </a:p>
          <a:p>
            <a:r>
              <a:rPr lang="nl-NL" dirty="0" err="1"/>
              <a:t>Prioritize</a:t>
            </a:r>
            <a:r>
              <a:rPr lang="nl-NL" dirty="0"/>
              <a:t> </a:t>
            </a:r>
            <a:r>
              <a:rPr lang="nl-NL" dirty="0" err="1"/>
              <a:t>again</a:t>
            </a:r>
            <a:endParaRPr lang="nl-NL" dirty="0"/>
          </a:p>
          <a:p>
            <a:r>
              <a:rPr lang="nl-NL" dirty="0"/>
              <a:t>Check </a:t>
            </a:r>
            <a:r>
              <a:rPr lang="nl-NL" dirty="0" err="1"/>
              <a:t>where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budget </a:t>
            </a:r>
            <a:r>
              <a:rPr lang="nl-NL" dirty="0" err="1"/>
              <a:t>ends</a:t>
            </a:r>
            <a:r>
              <a:rPr lang="nl-NL" dirty="0"/>
              <a:t> </a:t>
            </a:r>
            <a:r>
              <a:rPr lang="nl-NL" dirty="0" err="1"/>
              <a:t>now</a:t>
            </a:r>
            <a:endParaRPr lang="nl-NL" dirty="0"/>
          </a:p>
          <a:p>
            <a:r>
              <a:rPr lang="nl-NL" dirty="0" err="1"/>
              <a:t>Discuss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should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done</a:t>
            </a:r>
            <a:endParaRPr lang="nl-NL" dirty="0"/>
          </a:p>
          <a:p>
            <a:pPr lvl="1"/>
            <a:r>
              <a:rPr lang="nl-NL" dirty="0"/>
              <a:t>Accept </a:t>
            </a:r>
            <a:r>
              <a:rPr lang="nl-NL" dirty="0" err="1"/>
              <a:t>the</a:t>
            </a:r>
            <a:r>
              <a:rPr lang="nl-NL" dirty="0"/>
              <a:t> new scope</a:t>
            </a:r>
          </a:p>
          <a:p>
            <a:pPr lvl="1"/>
            <a:r>
              <a:rPr lang="nl-NL" dirty="0" err="1"/>
              <a:t>Increase</a:t>
            </a:r>
            <a:r>
              <a:rPr lang="nl-NL" dirty="0"/>
              <a:t> budget </a:t>
            </a: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07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my experience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gives</a:t>
            </a:r>
            <a:r>
              <a:rPr lang="nl-NL" dirty="0"/>
              <a:t> feedback </a:t>
            </a:r>
            <a:r>
              <a:rPr lang="nl-NL" dirty="0" err="1"/>
              <a:t>every</a:t>
            </a:r>
            <a:r>
              <a:rPr lang="nl-NL" dirty="0"/>
              <a:t> week</a:t>
            </a:r>
          </a:p>
          <a:p>
            <a:pPr lvl="1"/>
            <a:r>
              <a:rPr lang="nl-NL" dirty="0"/>
              <a:t>On </a:t>
            </a:r>
            <a:r>
              <a:rPr lang="nl-NL" dirty="0" err="1"/>
              <a:t>progress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On budget</a:t>
            </a:r>
          </a:p>
          <a:p>
            <a:endParaRPr lang="nl-NL" dirty="0"/>
          </a:p>
          <a:p>
            <a:r>
              <a:rPr lang="nl-NL" dirty="0" err="1"/>
              <a:t>Gives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customer a sense of control.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together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he/</a:t>
            </a:r>
            <a:r>
              <a:rPr lang="nl-NL" dirty="0" err="1"/>
              <a:t>she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accomplice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1466945" y="65474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084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CMS landscape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003300" y="3075709"/>
            <a:ext cx="9144000" cy="32234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Market shares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Analysis / trends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New </a:t>
            </a:r>
            <a:r>
              <a:rPr lang="nl-NL" dirty="0" err="1"/>
              <a:t>competition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28" y="6308432"/>
            <a:ext cx="2095629" cy="4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1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 shares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1. 	</a:t>
            </a:r>
            <a:r>
              <a:rPr lang="nl-NL" dirty="0" err="1"/>
              <a:t>Wordpress</a:t>
            </a:r>
            <a:r>
              <a:rPr lang="nl-NL" dirty="0"/>
              <a:t> </a:t>
            </a:r>
            <a:r>
              <a:rPr lang="nl-NL" sz="2200" dirty="0"/>
              <a:t>(59%)</a:t>
            </a:r>
          </a:p>
          <a:p>
            <a:pPr marL="0" indent="0">
              <a:buNone/>
            </a:pPr>
            <a:r>
              <a:rPr lang="nl-NL" dirty="0"/>
              <a:t>2. 	</a:t>
            </a:r>
            <a:r>
              <a:rPr lang="nl-NL" dirty="0" err="1"/>
              <a:t>Joomla</a:t>
            </a:r>
            <a:r>
              <a:rPr lang="nl-NL" dirty="0"/>
              <a:t> </a:t>
            </a:r>
            <a:r>
              <a:rPr lang="nl-NL" sz="2200" dirty="0"/>
              <a:t>(7%)</a:t>
            </a:r>
          </a:p>
          <a:p>
            <a:pPr marL="0" indent="0">
              <a:buNone/>
            </a:pPr>
            <a:r>
              <a:rPr lang="nl-NL" dirty="0"/>
              <a:t>3.	</a:t>
            </a:r>
            <a:r>
              <a:rPr lang="nl-NL" dirty="0" err="1"/>
              <a:t>Drupal</a:t>
            </a:r>
            <a:r>
              <a:rPr lang="nl-NL" dirty="0"/>
              <a:t> </a:t>
            </a:r>
            <a:r>
              <a:rPr lang="nl-NL" sz="2200" dirty="0"/>
              <a:t>(4,7%)</a:t>
            </a:r>
          </a:p>
          <a:p>
            <a:pPr marL="0" indent="0">
              <a:buNone/>
            </a:pPr>
            <a:r>
              <a:rPr lang="nl-NL" dirty="0"/>
              <a:t>7.  	TYPO3 </a:t>
            </a:r>
            <a:r>
              <a:rPr lang="nl-NL" sz="2200" dirty="0"/>
              <a:t>(1,5%)</a:t>
            </a:r>
          </a:p>
          <a:p>
            <a:pPr marL="0" indent="0">
              <a:buNone/>
            </a:pPr>
            <a:r>
              <a:rPr lang="nl-NL" dirty="0"/>
              <a:t>10. 	Squarespace </a:t>
            </a:r>
            <a:r>
              <a:rPr lang="nl-NL" sz="2200" dirty="0"/>
              <a:t>(1,2%)</a:t>
            </a:r>
          </a:p>
          <a:p>
            <a:pPr marL="0" indent="0">
              <a:buNone/>
            </a:pPr>
            <a:r>
              <a:rPr lang="nl-NL" dirty="0"/>
              <a:t>14. 	</a:t>
            </a:r>
            <a:r>
              <a:rPr lang="nl-NL" dirty="0" err="1"/>
              <a:t>Wix</a:t>
            </a:r>
            <a:r>
              <a:rPr lang="nl-NL" dirty="0"/>
              <a:t> </a:t>
            </a:r>
            <a:r>
              <a:rPr lang="nl-NL" sz="2200" dirty="0"/>
              <a:t>(0,7%)</a:t>
            </a:r>
          </a:p>
          <a:p>
            <a:pPr marL="0" indent="0">
              <a:buNone/>
            </a:pPr>
            <a:r>
              <a:rPr lang="nl-NL" dirty="0"/>
              <a:t>17. 	DNN </a:t>
            </a:r>
            <a:r>
              <a:rPr lang="nl-NL" sz="2200" dirty="0"/>
              <a:t>(0,5%)</a:t>
            </a:r>
          </a:p>
          <a:p>
            <a:pPr marL="0" indent="0">
              <a:buNone/>
            </a:pPr>
            <a:r>
              <a:rPr lang="nl-NL" dirty="0"/>
              <a:t>18. 	</a:t>
            </a:r>
            <a:r>
              <a:rPr lang="nl-NL" dirty="0" err="1"/>
              <a:t>Sitefinity</a:t>
            </a:r>
            <a:r>
              <a:rPr lang="nl-NL" dirty="0"/>
              <a:t> </a:t>
            </a:r>
            <a:r>
              <a:rPr lang="nl-NL" sz="2200" dirty="0"/>
              <a:t>(0,5%)</a:t>
            </a:r>
          </a:p>
          <a:p>
            <a:pPr marL="0" indent="0">
              <a:buNone/>
            </a:pPr>
            <a:r>
              <a:rPr lang="nl-NL" dirty="0"/>
              <a:t>21. 	</a:t>
            </a:r>
            <a:r>
              <a:rPr lang="nl-NL" dirty="0" err="1"/>
              <a:t>Weebly</a:t>
            </a:r>
            <a:r>
              <a:rPr lang="nl-NL" dirty="0"/>
              <a:t> </a:t>
            </a:r>
            <a:r>
              <a:rPr lang="nl-NL" sz="2200" dirty="0"/>
              <a:t>(0,4%)</a:t>
            </a:r>
          </a:p>
          <a:p>
            <a:pPr marL="0" indent="0">
              <a:buNone/>
            </a:pPr>
            <a:r>
              <a:rPr lang="nl-NL" dirty="0"/>
              <a:t>34.	</a:t>
            </a:r>
            <a:r>
              <a:rPr lang="nl-NL" dirty="0" err="1"/>
              <a:t>Sitecore</a:t>
            </a:r>
            <a:r>
              <a:rPr lang="nl-NL" dirty="0"/>
              <a:t> </a:t>
            </a:r>
            <a:r>
              <a:rPr lang="nl-NL" sz="2200" dirty="0"/>
              <a:t>(0,2%)</a:t>
            </a:r>
          </a:p>
          <a:p>
            <a:pPr marL="0" indent="0">
              <a:buNone/>
            </a:pPr>
            <a:r>
              <a:rPr lang="nl-NL" dirty="0"/>
              <a:t>35.	</a:t>
            </a:r>
            <a:r>
              <a:rPr lang="nl-NL" dirty="0" err="1"/>
              <a:t>Kentico</a:t>
            </a:r>
            <a:r>
              <a:rPr lang="nl-NL" dirty="0"/>
              <a:t> </a:t>
            </a:r>
            <a:r>
              <a:rPr lang="nl-NL" sz="2000" dirty="0"/>
              <a:t>(0,2%)</a:t>
            </a:r>
          </a:p>
          <a:p>
            <a:pPr marL="0" indent="0">
              <a:buNone/>
            </a:pPr>
            <a:r>
              <a:rPr lang="nl-NL" dirty="0"/>
              <a:t>75.	</a:t>
            </a:r>
            <a:r>
              <a:rPr lang="nl-NL" dirty="0" err="1"/>
              <a:t>Umbraco</a:t>
            </a:r>
            <a:r>
              <a:rPr lang="nl-NL" sz="2000" dirty="0"/>
              <a:t> </a:t>
            </a:r>
            <a:r>
              <a:rPr lang="nl-NL" sz="1600" dirty="0"/>
              <a:t>(0,1%)</a:t>
            </a:r>
          </a:p>
          <a:p>
            <a:pPr marL="0" indent="0">
              <a:buNone/>
            </a:pPr>
            <a:r>
              <a:rPr lang="nl-NL" dirty="0"/>
              <a:t>91.	</a:t>
            </a:r>
            <a:r>
              <a:rPr lang="nl-NL" dirty="0" err="1"/>
              <a:t>Episerver</a:t>
            </a:r>
            <a:r>
              <a:rPr lang="nl-NL" dirty="0"/>
              <a:t> </a:t>
            </a:r>
            <a:r>
              <a:rPr lang="nl-NL" sz="2000" dirty="0"/>
              <a:t>(&lt;0.1%)</a:t>
            </a:r>
          </a:p>
          <a:p>
            <a:pPr marL="457200" indent="-457200">
              <a:buAutoNum type="arabicPeriod" startAt="34"/>
            </a:pPr>
            <a:endParaRPr lang="nl-NL" sz="2200" dirty="0"/>
          </a:p>
          <a:p>
            <a:endParaRPr lang="nl-NL" dirty="0"/>
          </a:p>
        </p:txBody>
      </p:sp>
      <p:graphicFrame>
        <p:nvGraphicFramePr>
          <p:cNvPr id="6" name="Grafiek 5"/>
          <p:cNvGraphicFramePr/>
          <p:nvPr>
            <p:extLst>
              <p:ext uri="{D42A27DB-BD31-4B8C-83A1-F6EECF244321}">
                <p14:modId xmlns:p14="http://schemas.microsoft.com/office/powerpoint/2010/main" val="2959384553"/>
              </p:ext>
            </p:extLst>
          </p:nvPr>
        </p:nvGraphicFramePr>
        <p:xfrm>
          <a:off x="4064000" y="7778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442691" y="5578764"/>
            <a:ext cx="7499927" cy="71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1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Market shares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900" y="901700"/>
            <a:ext cx="10769600" cy="517088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1. 	</a:t>
            </a:r>
            <a:r>
              <a:rPr lang="nl-NL" dirty="0" err="1"/>
              <a:t>Wordpress</a:t>
            </a:r>
            <a:r>
              <a:rPr lang="nl-NL" dirty="0"/>
              <a:t> </a:t>
            </a:r>
            <a:r>
              <a:rPr lang="nl-NL" sz="2200" dirty="0"/>
              <a:t>(59%)</a:t>
            </a:r>
          </a:p>
          <a:p>
            <a:pPr marL="0" indent="0">
              <a:buNone/>
            </a:pPr>
            <a:r>
              <a:rPr lang="nl-NL" dirty="0"/>
              <a:t>2. 	</a:t>
            </a:r>
            <a:r>
              <a:rPr lang="nl-NL" dirty="0" err="1"/>
              <a:t>Joomla</a:t>
            </a:r>
            <a:r>
              <a:rPr lang="nl-NL" dirty="0"/>
              <a:t> </a:t>
            </a:r>
            <a:r>
              <a:rPr lang="nl-NL" sz="2200" dirty="0"/>
              <a:t>(7%)</a:t>
            </a:r>
          </a:p>
          <a:p>
            <a:pPr marL="0" indent="0">
              <a:buNone/>
            </a:pPr>
            <a:r>
              <a:rPr lang="nl-NL" dirty="0"/>
              <a:t>3.	</a:t>
            </a:r>
            <a:r>
              <a:rPr lang="nl-NL" dirty="0" err="1"/>
              <a:t>Drupal</a:t>
            </a:r>
            <a:r>
              <a:rPr lang="nl-NL" dirty="0"/>
              <a:t> </a:t>
            </a:r>
            <a:r>
              <a:rPr lang="nl-NL" sz="2200" dirty="0"/>
              <a:t>(4,7%)</a:t>
            </a:r>
          </a:p>
          <a:p>
            <a:pPr marL="0" indent="0">
              <a:buNone/>
            </a:pPr>
            <a:r>
              <a:rPr lang="nl-NL" dirty="0"/>
              <a:t>7.  	TYPO3 </a:t>
            </a:r>
            <a:r>
              <a:rPr lang="nl-NL" sz="2200" dirty="0"/>
              <a:t>(1,5%)</a:t>
            </a:r>
          </a:p>
          <a:p>
            <a:pPr marL="0" indent="0">
              <a:buNone/>
            </a:pPr>
            <a:r>
              <a:rPr lang="nl-NL" dirty="0"/>
              <a:t>10. 	Squarespace </a:t>
            </a:r>
            <a:r>
              <a:rPr lang="nl-NL" sz="2200" dirty="0"/>
              <a:t>(1,2%)</a:t>
            </a:r>
          </a:p>
          <a:p>
            <a:pPr marL="0" indent="0">
              <a:buNone/>
            </a:pPr>
            <a:r>
              <a:rPr lang="nl-NL" dirty="0"/>
              <a:t>14. 	</a:t>
            </a:r>
            <a:r>
              <a:rPr lang="nl-NL" dirty="0" err="1"/>
              <a:t>Wix</a:t>
            </a:r>
            <a:r>
              <a:rPr lang="nl-NL" dirty="0"/>
              <a:t> </a:t>
            </a:r>
            <a:r>
              <a:rPr lang="nl-NL" sz="2200" dirty="0"/>
              <a:t>(0,7%)</a:t>
            </a:r>
          </a:p>
          <a:p>
            <a:pPr marL="0" indent="0">
              <a:buNone/>
            </a:pPr>
            <a:r>
              <a:rPr lang="nl-NL" dirty="0"/>
              <a:t>17. 	DNN </a:t>
            </a:r>
            <a:r>
              <a:rPr lang="nl-NL" sz="2200" dirty="0"/>
              <a:t>(0,5%)</a:t>
            </a:r>
          </a:p>
          <a:p>
            <a:pPr marL="0" indent="0">
              <a:buNone/>
            </a:pPr>
            <a:r>
              <a:rPr lang="nl-NL" dirty="0"/>
              <a:t>18. 	</a:t>
            </a:r>
            <a:r>
              <a:rPr lang="nl-NL" dirty="0" err="1"/>
              <a:t>Sitefinity</a:t>
            </a:r>
            <a:r>
              <a:rPr lang="nl-NL" dirty="0"/>
              <a:t> </a:t>
            </a:r>
            <a:r>
              <a:rPr lang="nl-NL" sz="2200" dirty="0"/>
              <a:t>(0,5%)</a:t>
            </a:r>
          </a:p>
          <a:p>
            <a:pPr marL="0" indent="0">
              <a:buNone/>
            </a:pPr>
            <a:r>
              <a:rPr lang="nl-NL" dirty="0"/>
              <a:t>21. 	</a:t>
            </a:r>
            <a:r>
              <a:rPr lang="nl-NL" dirty="0" err="1"/>
              <a:t>Weebly</a:t>
            </a:r>
            <a:r>
              <a:rPr lang="nl-NL" dirty="0"/>
              <a:t> </a:t>
            </a:r>
            <a:r>
              <a:rPr lang="nl-NL" sz="2200" dirty="0"/>
              <a:t>(0,4%)</a:t>
            </a:r>
          </a:p>
          <a:p>
            <a:pPr marL="0" indent="0">
              <a:buNone/>
            </a:pPr>
            <a:r>
              <a:rPr lang="nl-NL" dirty="0"/>
              <a:t>34.	</a:t>
            </a:r>
            <a:r>
              <a:rPr lang="nl-NL" dirty="0" err="1"/>
              <a:t>Sitecore</a:t>
            </a:r>
            <a:r>
              <a:rPr lang="nl-NL" dirty="0"/>
              <a:t> </a:t>
            </a:r>
            <a:r>
              <a:rPr lang="nl-NL" sz="2200" dirty="0"/>
              <a:t>(0,2%)</a:t>
            </a:r>
          </a:p>
          <a:p>
            <a:pPr marL="0" indent="0">
              <a:buNone/>
            </a:pPr>
            <a:r>
              <a:rPr lang="nl-NL" dirty="0"/>
              <a:t>35.	</a:t>
            </a:r>
            <a:r>
              <a:rPr lang="nl-NL" dirty="0" err="1"/>
              <a:t>Kentico</a:t>
            </a:r>
            <a:r>
              <a:rPr lang="nl-NL" dirty="0"/>
              <a:t> </a:t>
            </a:r>
            <a:r>
              <a:rPr lang="nl-NL" sz="2000" dirty="0"/>
              <a:t>(0,2%)</a:t>
            </a:r>
          </a:p>
          <a:p>
            <a:pPr marL="0" indent="0">
              <a:buNone/>
            </a:pPr>
            <a:r>
              <a:rPr lang="nl-NL" dirty="0"/>
              <a:t>75.	</a:t>
            </a:r>
            <a:r>
              <a:rPr lang="nl-NL" dirty="0" err="1"/>
              <a:t>Umbraco</a:t>
            </a:r>
            <a:r>
              <a:rPr lang="nl-NL" sz="2000" dirty="0"/>
              <a:t> </a:t>
            </a:r>
            <a:r>
              <a:rPr lang="nl-NL" sz="1600" dirty="0"/>
              <a:t>(0,1%)</a:t>
            </a:r>
          </a:p>
          <a:p>
            <a:pPr marL="0" indent="0">
              <a:buNone/>
            </a:pPr>
            <a:r>
              <a:rPr lang="nl-NL" dirty="0"/>
              <a:t>91.	</a:t>
            </a:r>
            <a:r>
              <a:rPr lang="nl-NL" dirty="0" err="1"/>
              <a:t>Episerver</a:t>
            </a:r>
            <a:r>
              <a:rPr lang="nl-NL" dirty="0"/>
              <a:t> </a:t>
            </a:r>
            <a:r>
              <a:rPr lang="nl-NL" sz="2000" dirty="0"/>
              <a:t>(&lt;0.1%)</a:t>
            </a:r>
          </a:p>
          <a:p>
            <a:pPr marL="457200" indent="-457200">
              <a:buAutoNum type="arabicPeriod" startAt="34"/>
            </a:pPr>
            <a:endParaRPr lang="nl-NL" sz="2200" dirty="0"/>
          </a:p>
          <a:p>
            <a:endParaRPr lang="nl-NL" dirty="0"/>
          </a:p>
        </p:txBody>
      </p:sp>
      <p:graphicFrame>
        <p:nvGraphicFramePr>
          <p:cNvPr id="6" name="Grafiek 5"/>
          <p:cNvGraphicFramePr/>
          <p:nvPr>
            <p:extLst/>
          </p:nvPr>
        </p:nvGraphicFramePr>
        <p:xfrm>
          <a:off x="4064000" y="77780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4" y="6395005"/>
            <a:ext cx="2224629" cy="46645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314545" y="6395005"/>
            <a:ext cx="271170" cy="462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7513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DNNConnect">
      <a:dk1>
        <a:srgbClr val="47292B"/>
      </a:dk1>
      <a:lt1>
        <a:sysClr val="window" lastClr="FFFFFF"/>
      </a:lt1>
      <a:dk2>
        <a:srgbClr val="502E30"/>
      </a:dk2>
      <a:lt2>
        <a:srgbClr val="F1E7E8"/>
      </a:lt2>
      <a:accent1>
        <a:srgbClr val="D8BABC"/>
      </a:accent1>
      <a:accent2>
        <a:srgbClr val="DD9797"/>
      </a:accent2>
      <a:accent3>
        <a:srgbClr val="B47E82"/>
      </a:accent3>
      <a:accent4>
        <a:srgbClr val="C0BEAF"/>
      </a:accent4>
      <a:accent5>
        <a:srgbClr val="CE6868"/>
      </a:accent5>
      <a:accent6>
        <a:srgbClr val="CB7678"/>
      </a:accent6>
      <a:hlink>
        <a:srgbClr val="FFFFFF"/>
      </a:hlink>
      <a:folHlink>
        <a:srgbClr val="D8D8D8"/>
      </a:folHlink>
    </a:clrScheme>
    <a:fontScheme name="DNNConnec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NConnect2016" id="{6CC3CA0A-B012-4133-A1EE-D23500F2CD30}" vid="{36E41F00-BA71-4C70-B820-EB5E8737188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DNNConnect2016</Template>
  <TotalTime>24164</TotalTime>
  <Words>2154</Words>
  <Application>Microsoft Office PowerPoint</Application>
  <PresentationFormat>Breedbeeld</PresentationFormat>
  <Paragraphs>584</Paragraphs>
  <Slides>61</Slides>
  <Notes>32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8" baseType="lpstr">
      <vt:lpstr>Arial</vt:lpstr>
      <vt:lpstr>Calibri</vt:lpstr>
      <vt:lpstr>Segoe UI</vt:lpstr>
      <vt:lpstr>Segoe UI Light</vt:lpstr>
      <vt:lpstr>Wingdings</vt:lpstr>
      <vt:lpstr>Tema de Office</vt:lpstr>
      <vt:lpstr>Image</vt:lpstr>
      <vt:lpstr>Selling DNN</vt:lpstr>
      <vt:lpstr>Please support our valuable sponsors</vt:lpstr>
      <vt:lpstr>Tjep’s digital agency, The Netherlands</vt:lpstr>
      <vt:lpstr>About me</vt:lpstr>
      <vt:lpstr>This session</vt:lpstr>
      <vt:lpstr>Perfection is a lot of simple things done right</vt:lpstr>
      <vt:lpstr>CMS landscape</vt:lpstr>
      <vt:lpstr>Market shares</vt:lpstr>
      <vt:lpstr>Market shares</vt:lpstr>
      <vt:lpstr>Trend</vt:lpstr>
      <vt:lpstr>Analysis</vt:lpstr>
      <vt:lpstr>2 major trends advanced CMS</vt:lpstr>
      <vt:lpstr>New competition</vt:lpstr>
      <vt:lpstr>New competition: business extension</vt:lpstr>
      <vt:lpstr>New competition: website builders</vt:lpstr>
      <vt:lpstr>New competition: e-commerce</vt:lpstr>
      <vt:lpstr>Know thy enemy</vt:lpstr>
      <vt:lpstr>Wordpress</vt:lpstr>
      <vt:lpstr>Joomla!</vt:lpstr>
      <vt:lpstr>Drupal</vt:lpstr>
      <vt:lpstr>Kentico</vt:lpstr>
      <vt:lpstr>Sitecore</vt:lpstr>
      <vt:lpstr>EPI Server</vt:lpstr>
      <vt:lpstr>Umbraco</vt:lpstr>
      <vt:lpstr>So, how to sell DNN?</vt:lpstr>
      <vt:lpstr>Reality check</vt:lpstr>
      <vt:lpstr>They want…</vt:lpstr>
      <vt:lpstr>Concept</vt:lpstr>
      <vt:lpstr>Your audience in corporate setup</vt:lpstr>
      <vt:lpstr>Understanding managers directors</vt:lpstr>
      <vt:lpstr>Understanding communication professionals</vt:lpstr>
      <vt:lpstr>Understanding IT</vt:lpstr>
      <vt:lpstr>Offer</vt:lpstr>
      <vt:lpstr>Weapons to position DNN</vt:lpstr>
      <vt:lpstr>Basic messaging</vt:lpstr>
      <vt:lpstr>Basic messaging: managers directors</vt:lpstr>
      <vt:lpstr>Companies using DNN</vt:lpstr>
      <vt:lpstr>Companies using DNN</vt:lpstr>
      <vt:lpstr>Basic messaging</vt:lpstr>
      <vt:lpstr>Basic messaging: communication professionals</vt:lpstr>
      <vt:lpstr>Actually: don’t tell. Show!</vt:lpstr>
      <vt:lpstr>Basic messaging</vt:lpstr>
      <vt:lpstr>Basic messaging: IT &amp; procurement</vt:lpstr>
      <vt:lpstr>All lined up</vt:lpstr>
      <vt:lpstr>The curve ball</vt:lpstr>
      <vt:lpstr>The curve ball</vt:lpstr>
      <vt:lpstr>The curve ball: example 1, big picture</vt:lpstr>
      <vt:lpstr>The curve ball: example 2, zoom in</vt:lpstr>
      <vt:lpstr>The curve ball: example3, refer to …</vt:lpstr>
      <vt:lpstr>The curve ball: example3, refer to trends</vt:lpstr>
      <vt:lpstr>One more thing</vt:lpstr>
      <vt:lpstr>Neuro Linguistics Programming</vt:lpstr>
      <vt:lpstr>Mirroring</vt:lpstr>
      <vt:lpstr>Use of words / voice</vt:lpstr>
      <vt:lpstr>Use of words / voice</vt:lpstr>
      <vt:lpstr>PowerPoint-presentatie</vt:lpstr>
      <vt:lpstr>Cross selling / upselling</vt:lpstr>
      <vt:lpstr>Where money is lost</vt:lpstr>
      <vt:lpstr>In agile scrum you</vt:lpstr>
      <vt:lpstr>Every week</vt:lpstr>
      <vt:lpstr>In my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social with DNN Platform</dc:title>
  <dc:creator>Tycho de Waard</dc:creator>
  <cp:lastModifiedBy>Tycho de Waard</cp:lastModifiedBy>
  <cp:revision>187</cp:revision>
  <cp:lastPrinted>2016-06-09T11:38:26Z</cp:lastPrinted>
  <dcterms:created xsi:type="dcterms:W3CDTF">2016-05-11T08:34:22Z</dcterms:created>
  <dcterms:modified xsi:type="dcterms:W3CDTF">2017-05-26T13:01:54Z</dcterms:modified>
</cp:coreProperties>
</file>